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6" r:id="rId4"/>
    <p:sldId id="259" r:id="rId5"/>
    <p:sldId id="267" r:id="rId6"/>
    <p:sldId id="260" r:id="rId7"/>
    <p:sldId id="273" r:id="rId8"/>
    <p:sldId id="269" r:id="rId9"/>
    <p:sldId id="272" r:id="rId10"/>
    <p:sldId id="274" r:id="rId11"/>
    <p:sldId id="275" r:id="rId12"/>
    <p:sldId id="263" r:id="rId13"/>
    <p:sldId id="264" r:id="rId14"/>
    <p:sldId id="262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66CC"/>
    <a:srgbClr val="90384F"/>
    <a:srgbClr val="5A3853"/>
    <a:srgbClr val="86364D"/>
    <a:srgbClr val="EBF0F9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223" autoAdjust="0"/>
    <p:restoredTop sz="94660"/>
  </p:normalViewPr>
  <p:slideViewPr>
    <p:cSldViewPr snapToGrid="0">
      <p:cViewPr varScale="1">
        <p:scale>
          <a:sx n="95" d="100"/>
          <a:sy n="95" d="100"/>
        </p:scale>
        <p:origin x="82" y="76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39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8CAE67D-0543-4A76-A740-715B1F753BDA}" type="doc">
      <dgm:prSet loTypeId="urn:microsoft.com/office/officeart/2009/3/layout/StepUp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548C419-53F8-4A40-B714-D8218C30F5AE}">
      <dgm:prSet phldrT="[Text]" custT="1"/>
      <dgm:spPr/>
      <dgm:t>
        <a:bodyPr/>
        <a:lstStyle/>
        <a:p>
          <a:r>
            <a:rPr lang="en-US" sz="2000" dirty="0"/>
            <a:t>Check for Null Values</a:t>
          </a:r>
        </a:p>
      </dgm:t>
    </dgm:pt>
    <dgm:pt modelId="{5BA09554-2A77-4399-A9AF-F5D5DA57557C}" type="parTrans" cxnId="{67150DA0-2619-42E1-B060-02D6930F0490}">
      <dgm:prSet/>
      <dgm:spPr/>
      <dgm:t>
        <a:bodyPr/>
        <a:lstStyle/>
        <a:p>
          <a:endParaRPr lang="en-US"/>
        </a:p>
      </dgm:t>
    </dgm:pt>
    <dgm:pt modelId="{328AAE03-3C42-458C-85A3-96D4BB6AFA31}" type="sibTrans" cxnId="{67150DA0-2619-42E1-B060-02D6930F0490}">
      <dgm:prSet/>
      <dgm:spPr/>
      <dgm:t>
        <a:bodyPr/>
        <a:lstStyle/>
        <a:p>
          <a:endParaRPr lang="en-US"/>
        </a:p>
      </dgm:t>
    </dgm:pt>
    <dgm:pt modelId="{F5331C7D-A5B2-4C5F-B4F7-94D8F9C3CF94}">
      <dgm:prSet phldrT="[Text]" custT="1"/>
      <dgm:spPr/>
      <dgm:t>
        <a:bodyPr/>
        <a:lstStyle/>
        <a:p>
          <a:r>
            <a:rPr lang="en-US" sz="2000" dirty="0"/>
            <a:t>Drop null values or performed imputations</a:t>
          </a:r>
        </a:p>
      </dgm:t>
    </dgm:pt>
    <dgm:pt modelId="{6C4BCBA9-438E-4E2B-A485-60993B35D2DF}" type="parTrans" cxnId="{1E986499-221F-477C-8EC8-36521914856C}">
      <dgm:prSet/>
      <dgm:spPr/>
      <dgm:t>
        <a:bodyPr/>
        <a:lstStyle/>
        <a:p>
          <a:endParaRPr lang="en-US"/>
        </a:p>
      </dgm:t>
    </dgm:pt>
    <dgm:pt modelId="{1CAF4A34-D41B-466E-8141-964149F98F5F}" type="sibTrans" cxnId="{1E986499-221F-477C-8EC8-36521914856C}">
      <dgm:prSet/>
      <dgm:spPr/>
      <dgm:t>
        <a:bodyPr/>
        <a:lstStyle/>
        <a:p>
          <a:endParaRPr lang="en-US"/>
        </a:p>
      </dgm:t>
    </dgm:pt>
    <dgm:pt modelId="{DEBC23AF-D29D-4D00-8591-BA1A2759D0AB}">
      <dgm:prSet phldrT="[Text]" custT="1"/>
      <dgm:spPr/>
      <dgm:t>
        <a:bodyPr/>
        <a:lstStyle/>
        <a:p>
          <a:r>
            <a:rPr lang="en-US" sz="2000" dirty="0"/>
            <a:t>Check Correlation of  features</a:t>
          </a:r>
        </a:p>
      </dgm:t>
    </dgm:pt>
    <dgm:pt modelId="{228B3B31-831A-420D-B0CE-EBA7BB0FA28D}" type="parTrans" cxnId="{271BE3F1-5804-4055-BC66-86DE08FDF3DE}">
      <dgm:prSet/>
      <dgm:spPr/>
      <dgm:t>
        <a:bodyPr/>
        <a:lstStyle/>
        <a:p>
          <a:endParaRPr lang="en-US"/>
        </a:p>
      </dgm:t>
    </dgm:pt>
    <dgm:pt modelId="{A5D8858B-E54E-4FF6-B547-561D03D29800}" type="sibTrans" cxnId="{271BE3F1-5804-4055-BC66-86DE08FDF3DE}">
      <dgm:prSet/>
      <dgm:spPr/>
      <dgm:t>
        <a:bodyPr/>
        <a:lstStyle/>
        <a:p>
          <a:endParaRPr lang="en-US"/>
        </a:p>
      </dgm:t>
    </dgm:pt>
    <dgm:pt modelId="{B71B9338-D00F-426E-9A4A-D7338E61F0D9}">
      <dgm:prSet phldrT="[Text]" custT="1"/>
      <dgm:spPr/>
      <dgm:t>
        <a:bodyPr/>
        <a:lstStyle/>
        <a:p>
          <a:r>
            <a:rPr lang="en-US" sz="2000" dirty="0"/>
            <a:t>Check data types </a:t>
          </a:r>
        </a:p>
      </dgm:t>
    </dgm:pt>
    <dgm:pt modelId="{EB8C15DA-9193-4A87-889D-A13AF16C620D}" type="parTrans" cxnId="{1CA5990E-C943-48F1-90D0-4CDF619F1EFC}">
      <dgm:prSet/>
      <dgm:spPr/>
      <dgm:t>
        <a:bodyPr/>
        <a:lstStyle/>
        <a:p>
          <a:endParaRPr lang="en-US"/>
        </a:p>
      </dgm:t>
    </dgm:pt>
    <dgm:pt modelId="{4F656A5D-5A32-4FD6-92D7-7C160267EC25}" type="sibTrans" cxnId="{1CA5990E-C943-48F1-90D0-4CDF619F1EFC}">
      <dgm:prSet/>
      <dgm:spPr/>
      <dgm:t>
        <a:bodyPr/>
        <a:lstStyle/>
        <a:p>
          <a:endParaRPr lang="en-US"/>
        </a:p>
      </dgm:t>
    </dgm:pt>
    <dgm:pt modelId="{FF92CBB9-E8EA-47E9-A19F-62290DE4FEF8}" type="pres">
      <dgm:prSet presAssocID="{B8CAE67D-0543-4A76-A740-715B1F753BDA}" presName="rootnode" presStyleCnt="0">
        <dgm:presLayoutVars>
          <dgm:chMax/>
          <dgm:chPref/>
          <dgm:dir/>
          <dgm:animLvl val="lvl"/>
        </dgm:presLayoutVars>
      </dgm:prSet>
      <dgm:spPr/>
    </dgm:pt>
    <dgm:pt modelId="{8360248C-6274-4844-A5B2-657993B5C1C9}" type="pres">
      <dgm:prSet presAssocID="{C548C419-53F8-4A40-B714-D8218C30F5AE}" presName="composite" presStyleCnt="0"/>
      <dgm:spPr/>
    </dgm:pt>
    <dgm:pt modelId="{C4E8F60C-9C4A-4288-878E-D67C70E49B63}" type="pres">
      <dgm:prSet presAssocID="{C548C419-53F8-4A40-B714-D8218C30F5AE}" presName="LShape" presStyleLbl="alignNode1" presStyleIdx="0" presStyleCnt="7"/>
      <dgm:spPr/>
    </dgm:pt>
    <dgm:pt modelId="{1718CD84-41DD-4F8D-BF94-B5E9C0323F19}" type="pres">
      <dgm:prSet presAssocID="{C548C419-53F8-4A40-B714-D8218C30F5AE}" presName="ParentText" presStyleLbl="revTx" presStyleIdx="0" presStyleCnt="4">
        <dgm:presLayoutVars>
          <dgm:chMax val="0"/>
          <dgm:chPref val="0"/>
          <dgm:bulletEnabled val="1"/>
        </dgm:presLayoutVars>
      </dgm:prSet>
      <dgm:spPr/>
    </dgm:pt>
    <dgm:pt modelId="{18D7F70F-8935-4B78-9AF0-9A1331A69FAA}" type="pres">
      <dgm:prSet presAssocID="{C548C419-53F8-4A40-B714-D8218C30F5AE}" presName="Triangle" presStyleLbl="alignNode1" presStyleIdx="1" presStyleCnt="7"/>
      <dgm:spPr/>
    </dgm:pt>
    <dgm:pt modelId="{002CA1F8-55AD-4F30-BA56-57A4B728C25D}" type="pres">
      <dgm:prSet presAssocID="{328AAE03-3C42-458C-85A3-96D4BB6AFA31}" presName="sibTrans" presStyleCnt="0"/>
      <dgm:spPr/>
    </dgm:pt>
    <dgm:pt modelId="{B83DF96B-9466-458F-A485-18CAA8499CD0}" type="pres">
      <dgm:prSet presAssocID="{328AAE03-3C42-458C-85A3-96D4BB6AFA31}" presName="space" presStyleCnt="0"/>
      <dgm:spPr/>
    </dgm:pt>
    <dgm:pt modelId="{B88ACD0D-275C-4150-A1E4-8A7C6D8D8DA6}" type="pres">
      <dgm:prSet presAssocID="{F5331C7D-A5B2-4C5F-B4F7-94D8F9C3CF94}" presName="composite" presStyleCnt="0"/>
      <dgm:spPr/>
    </dgm:pt>
    <dgm:pt modelId="{5E9852E8-EF31-45CE-A08C-716EE373590C}" type="pres">
      <dgm:prSet presAssocID="{F5331C7D-A5B2-4C5F-B4F7-94D8F9C3CF94}" presName="LShape" presStyleLbl="alignNode1" presStyleIdx="2" presStyleCnt="7"/>
      <dgm:spPr/>
    </dgm:pt>
    <dgm:pt modelId="{57538A38-C4F1-4DB1-A309-D99A3ED54FFA}" type="pres">
      <dgm:prSet presAssocID="{F5331C7D-A5B2-4C5F-B4F7-94D8F9C3CF94}" presName="ParentText" presStyleLbl="revTx" presStyleIdx="1" presStyleCnt="4">
        <dgm:presLayoutVars>
          <dgm:chMax val="0"/>
          <dgm:chPref val="0"/>
          <dgm:bulletEnabled val="1"/>
        </dgm:presLayoutVars>
      </dgm:prSet>
      <dgm:spPr/>
    </dgm:pt>
    <dgm:pt modelId="{950C4C3E-BB04-46F9-B870-2F5F271BF370}" type="pres">
      <dgm:prSet presAssocID="{F5331C7D-A5B2-4C5F-B4F7-94D8F9C3CF94}" presName="Triangle" presStyleLbl="alignNode1" presStyleIdx="3" presStyleCnt="7"/>
      <dgm:spPr/>
    </dgm:pt>
    <dgm:pt modelId="{557AD02B-8A89-420A-84B0-6AAF064D4992}" type="pres">
      <dgm:prSet presAssocID="{1CAF4A34-D41B-466E-8141-964149F98F5F}" presName="sibTrans" presStyleCnt="0"/>
      <dgm:spPr/>
    </dgm:pt>
    <dgm:pt modelId="{F5D5BE53-4562-465E-8F8C-F7D64F6A22CB}" type="pres">
      <dgm:prSet presAssocID="{1CAF4A34-D41B-466E-8141-964149F98F5F}" presName="space" presStyleCnt="0"/>
      <dgm:spPr/>
    </dgm:pt>
    <dgm:pt modelId="{6533C7D5-A512-4750-8F72-BE8DFF852EB7}" type="pres">
      <dgm:prSet presAssocID="{DEBC23AF-D29D-4D00-8591-BA1A2759D0AB}" presName="composite" presStyleCnt="0"/>
      <dgm:spPr/>
    </dgm:pt>
    <dgm:pt modelId="{25FAAD32-E03A-49CD-9B2A-B1A33B844067}" type="pres">
      <dgm:prSet presAssocID="{DEBC23AF-D29D-4D00-8591-BA1A2759D0AB}" presName="LShape" presStyleLbl="alignNode1" presStyleIdx="4" presStyleCnt="7"/>
      <dgm:spPr/>
    </dgm:pt>
    <dgm:pt modelId="{570F3568-3039-4518-8EED-5584339D1192}" type="pres">
      <dgm:prSet presAssocID="{DEBC23AF-D29D-4D00-8591-BA1A2759D0AB}" presName="ParentText" presStyleLbl="revTx" presStyleIdx="2" presStyleCnt="4">
        <dgm:presLayoutVars>
          <dgm:chMax val="0"/>
          <dgm:chPref val="0"/>
          <dgm:bulletEnabled val="1"/>
        </dgm:presLayoutVars>
      </dgm:prSet>
      <dgm:spPr/>
    </dgm:pt>
    <dgm:pt modelId="{07817698-B7CE-4899-A08F-4BC12FE3FE39}" type="pres">
      <dgm:prSet presAssocID="{DEBC23AF-D29D-4D00-8591-BA1A2759D0AB}" presName="Triangle" presStyleLbl="alignNode1" presStyleIdx="5" presStyleCnt="7"/>
      <dgm:spPr/>
    </dgm:pt>
    <dgm:pt modelId="{4764AE6E-47B6-4B5F-8B06-72EE2EAF0C92}" type="pres">
      <dgm:prSet presAssocID="{A5D8858B-E54E-4FF6-B547-561D03D29800}" presName="sibTrans" presStyleCnt="0"/>
      <dgm:spPr/>
    </dgm:pt>
    <dgm:pt modelId="{CE521818-6402-4FA5-BC8A-08ACF1B6FAF2}" type="pres">
      <dgm:prSet presAssocID="{A5D8858B-E54E-4FF6-B547-561D03D29800}" presName="space" presStyleCnt="0"/>
      <dgm:spPr/>
    </dgm:pt>
    <dgm:pt modelId="{BFCD0B94-C745-477E-865B-27F94F2EE42D}" type="pres">
      <dgm:prSet presAssocID="{B71B9338-D00F-426E-9A4A-D7338E61F0D9}" presName="composite" presStyleCnt="0"/>
      <dgm:spPr/>
    </dgm:pt>
    <dgm:pt modelId="{B90EF68D-A12D-4F24-AB2C-A7A272287B7E}" type="pres">
      <dgm:prSet presAssocID="{B71B9338-D00F-426E-9A4A-D7338E61F0D9}" presName="LShape" presStyleLbl="alignNode1" presStyleIdx="6" presStyleCnt="7"/>
      <dgm:spPr/>
    </dgm:pt>
    <dgm:pt modelId="{34F40109-5E07-4E5A-A114-9E7DBFA61FE9}" type="pres">
      <dgm:prSet presAssocID="{B71B9338-D00F-426E-9A4A-D7338E61F0D9}" presName="ParentText" presStyleLbl="revTx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1CA5990E-C943-48F1-90D0-4CDF619F1EFC}" srcId="{B8CAE67D-0543-4A76-A740-715B1F753BDA}" destId="{B71B9338-D00F-426E-9A4A-D7338E61F0D9}" srcOrd="3" destOrd="0" parTransId="{EB8C15DA-9193-4A87-889D-A13AF16C620D}" sibTransId="{4F656A5D-5A32-4FD6-92D7-7C160267EC25}"/>
    <dgm:cxn modelId="{E357D913-479F-47CE-92AC-FCF1AD40F6F6}" type="presOf" srcId="{B71B9338-D00F-426E-9A4A-D7338E61F0D9}" destId="{34F40109-5E07-4E5A-A114-9E7DBFA61FE9}" srcOrd="0" destOrd="0" presId="urn:microsoft.com/office/officeart/2009/3/layout/StepUpProcess"/>
    <dgm:cxn modelId="{ACBAD414-AD62-40E5-BD2A-4F93A021611C}" type="presOf" srcId="{C548C419-53F8-4A40-B714-D8218C30F5AE}" destId="{1718CD84-41DD-4F8D-BF94-B5E9C0323F19}" srcOrd="0" destOrd="0" presId="urn:microsoft.com/office/officeart/2009/3/layout/StepUpProcess"/>
    <dgm:cxn modelId="{C8187F37-9DE5-4375-89D6-5411545E1760}" type="presOf" srcId="{F5331C7D-A5B2-4C5F-B4F7-94D8F9C3CF94}" destId="{57538A38-C4F1-4DB1-A309-D99A3ED54FFA}" srcOrd="0" destOrd="0" presId="urn:microsoft.com/office/officeart/2009/3/layout/StepUpProcess"/>
    <dgm:cxn modelId="{D085605B-D21D-4925-AD94-D28ED35895C8}" type="presOf" srcId="{DEBC23AF-D29D-4D00-8591-BA1A2759D0AB}" destId="{570F3568-3039-4518-8EED-5584339D1192}" srcOrd="0" destOrd="0" presId="urn:microsoft.com/office/officeart/2009/3/layout/StepUpProcess"/>
    <dgm:cxn modelId="{03D75448-25EE-47E0-8255-CDAD4A81B71D}" type="presOf" srcId="{B8CAE67D-0543-4A76-A740-715B1F753BDA}" destId="{FF92CBB9-E8EA-47E9-A19F-62290DE4FEF8}" srcOrd="0" destOrd="0" presId="urn:microsoft.com/office/officeart/2009/3/layout/StepUpProcess"/>
    <dgm:cxn modelId="{1E986499-221F-477C-8EC8-36521914856C}" srcId="{B8CAE67D-0543-4A76-A740-715B1F753BDA}" destId="{F5331C7D-A5B2-4C5F-B4F7-94D8F9C3CF94}" srcOrd="1" destOrd="0" parTransId="{6C4BCBA9-438E-4E2B-A485-60993B35D2DF}" sibTransId="{1CAF4A34-D41B-466E-8141-964149F98F5F}"/>
    <dgm:cxn modelId="{67150DA0-2619-42E1-B060-02D6930F0490}" srcId="{B8CAE67D-0543-4A76-A740-715B1F753BDA}" destId="{C548C419-53F8-4A40-B714-D8218C30F5AE}" srcOrd="0" destOrd="0" parTransId="{5BA09554-2A77-4399-A9AF-F5D5DA57557C}" sibTransId="{328AAE03-3C42-458C-85A3-96D4BB6AFA31}"/>
    <dgm:cxn modelId="{271BE3F1-5804-4055-BC66-86DE08FDF3DE}" srcId="{B8CAE67D-0543-4A76-A740-715B1F753BDA}" destId="{DEBC23AF-D29D-4D00-8591-BA1A2759D0AB}" srcOrd="2" destOrd="0" parTransId="{228B3B31-831A-420D-B0CE-EBA7BB0FA28D}" sibTransId="{A5D8858B-E54E-4FF6-B547-561D03D29800}"/>
    <dgm:cxn modelId="{0D3EE37C-D79A-4202-BF59-180C12D70036}" type="presParOf" srcId="{FF92CBB9-E8EA-47E9-A19F-62290DE4FEF8}" destId="{8360248C-6274-4844-A5B2-657993B5C1C9}" srcOrd="0" destOrd="0" presId="urn:microsoft.com/office/officeart/2009/3/layout/StepUpProcess"/>
    <dgm:cxn modelId="{B9310FA4-7A9C-44EF-8E2B-1D1CEA0EF0D4}" type="presParOf" srcId="{8360248C-6274-4844-A5B2-657993B5C1C9}" destId="{C4E8F60C-9C4A-4288-878E-D67C70E49B63}" srcOrd="0" destOrd="0" presId="urn:microsoft.com/office/officeart/2009/3/layout/StepUpProcess"/>
    <dgm:cxn modelId="{4E3E277E-8DE7-4D51-8BB6-08A0446D2B54}" type="presParOf" srcId="{8360248C-6274-4844-A5B2-657993B5C1C9}" destId="{1718CD84-41DD-4F8D-BF94-B5E9C0323F19}" srcOrd="1" destOrd="0" presId="urn:microsoft.com/office/officeart/2009/3/layout/StepUpProcess"/>
    <dgm:cxn modelId="{B56D4FEF-2911-4202-B690-BD12AC7D32DC}" type="presParOf" srcId="{8360248C-6274-4844-A5B2-657993B5C1C9}" destId="{18D7F70F-8935-4B78-9AF0-9A1331A69FAA}" srcOrd="2" destOrd="0" presId="urn:microsoft.com/office/officeart/2009/3/layout/StepUpProcess"/>
    <dgm:cxn modelId="{D17BC597-18F7-4E85-A5F7-0D61E120CA47}" type="presParOf" srcId="{FF92CBB9-E8EA-47E9-A19F-62290DE4FEF8}" destId="{002CA1F8-55AD-4F30-BA56-57A4B728C25D}" srcOrd="1" destOrd="0" presId="urn:microsoft.com/office/officeart/2009/3/layout/StepUpProcess"/>
    <dgm:cxn modelId="{4469A2C0-78EB-4D4E-A95F-F632599ABDBA}" type="presParOf" srcId="{002CA1F8-55AD-4F30-BA56-57A4B728C25D}" destId="{B83DF96B-9466-458F-A485-18CAA8499CD0}" srcOrd="0" destOrd="0" presId="urn:microsoft.com/office/officeart/2009/3/layout/StepUpProcess"/>
    <dgm:cxn modelId="{FFAFF705-0182-4EB7-A08E-04A48854BF30}" type="presParOf" srcId="{FF92CBB9-E8EA-47E9-A19F-62290DE4FEF8}" destId="{B88ACD0D-275C-4150-A1E4-8A7C6D8D8DA6}" srcOrd="2" destOrd="0" presId="urn:microsoft.com/office/officeart/2009/3/layout/StepUpProcess"/>
    <dgm:cxn modelId="{C284BA56-5E06-4E6A-AAC0-D9B8D8BD0A5E}" type="presParOf" srcId="{B88ACD0D-275C-4150-A1E4-8A7C6D8D8DA6}" destId="{5E9852E8-EF31-45CE-A08C-716EE373590C}" srcOrd="0" destOrd="0" presId="urn:microsoft.com/office/officeart/2009/3/layout/StepUpProcess"/>
    <dgm:cxn modelId="{CF254566-A383-4E4B-9E54-68A9EE338B9D}" type="presParOf" srcId="{B88ACD0D-275C-4150-A1E4-8A7C6D8D8DA6}" destId="{57538A38-C4F1-4DB1-A309-D99A3ED54FFA}" srcOrd="1" destOrd="0" presId="urn:microsoft.com/office/officeart/2009/3/layout/StepUpProcess"/>
    <dgm:cxn modelId="{361BDDD0-FFF5-4CAB-A321-E74CB55AA79D}" type="presParOf" srcId="{B88ACD0D-275C-4150-A1E4-8A7C6D8D8DA6}" destId="{950C4C3E-BB04-46F9-B870-2F5F271BF370}" srcOrd="2" destOrd="0" presId="urn:microsoft.com/office/officeart/2009/3/layout/StepUpProcess"/>
    <dgm:cxn modelId="{CA51EE77-E1B5-4489-A1F1-5620D63CBC9C}" type="presParOf" srcId="{FF92CBB9-E8EA-47E9-A19F-62290DE4FEF8}" destId="{557AD02B-8A89-420A-84B0-6AAF064D4992}" srcOrd="3" destOrd="0" presId="urn:microsoft.com/office/officeart/2009/3/layout/StepUpProcess"/>
    <dgm:cxn modelId="{B16408D2-1188-47E9-A09C-CC9EDF7FE267}" type="presParOf" srcId="{557AD02B-8A89-420A-84B0-6AAF064D4992}" destId="{F5D5BE53-4562-465E-8F8C-F7D64F6A22CB}" srcOrd="0" destOrd="0" presId="urn:microsoft.com/office/officeart/2009/3/layout/StepUpProcess"/>
    <dgm:cxn modelId="{481BA3AD-E375-4EBE-AE16-C55325F45280}" type="presParOf" srcId="{FF92CBB9-E8EA-47E9-A19F-62290DE4FEF8}" destId="{6533C7D5-A512-4750-8F72-BE8DFF852EB7}" srcOrd="4" destOrd="0" presId="urn:microsoft.com/office/officeart/2009/3/layout/StepUpProcess"/>
    <dgm:cxn modelId="{58AD7B50-7FE6-4287-8568-8B0E6913098B}" type="presParOf" srcId="{6533C7D5-A512-4750-8F72-BE8DFF852EB7}" destId="{25FAAD32-E03A-49CD-9B2A-B1A33B844067}" srcOrd="0" destOrd="0" presId="urn:microsoft.com/office/officeart/2009/3/layout/StepUpProcess"/>
    <dgm:cxn modelId="{9916732D-D220-4657-BBA0-2E920F57C364}" type="presParOf" srcId="{6533C7D5-A512-4750-8F72-BE8DFF852EB7}" destId="{570F3568-3039-4518-8EED-5584339D1192}" srcOrd="1" destOrd="0" presId="urn:microsoft.com/office/officeart/2009/3/layout/StepUpProcess"/>
    <dgm:cxn modelId="{55E7F474-0360-4C99-ABC8-0C67B1648C2E}" type="presParOf" srcId="{6533C7D5-A512-4750-8F72-BE8DFF852EB7}" destId="{07817698-B7CE-4899-A08F-4BC12FE3FE39}" srcOrd="2" destOrd="0" presId="urn:microsoft.com/office/officeart/2009/3/layout/StepUpProcess"/>
    <dgm:cxn modelId="{463CC5D5-7838-46B2-B332-69C7BDCA5B45}" type="presParOf" srcId="{FF92CBB9-E8EA-47E9-A19F-62290DE4FEF8}" destId="{4764AE6E-47B6-4B5F-8B06-72EE2EAF0C92}" srcOrd="5" destOrd="0" presId="urn:microsoft.com/office/officeart/2009/3/layout/StepUpProcess"/>
    <dgm:cxn modelId="{CA6E88DF-72C3-4790-AFB7-C1C8A315058A}" type="presParOf" srcId="{4764AE6E-47B6-4B5F-8B06-72EE2EAF0C92}" destId="{CE521818-6402-4FA5-BC8A-08ACF1B6FAF2}" srcOrd="0" destOrd="0" presId="urn:microsoft.com/office/officeart/2009/3/layout/StepUpProcess"/>
    <dgm:cxn modelId="{E4562FFE-9070-46EF-B2B9-F90CCF7D1657}" type="presParOf" srcId="{FF92CBB9-E8EA-47E9-A19F-62290DE4FEF8}" destId="{BFCD0B94-C745-477E-865B-27F94F2EE42D}" srcOrd="6" destOrd="0" presId="urn:microsoft.com/office/officeart/2009/3/layout/StepUpProcess"/>
    <dgm:cxn modelId="{005BC53E-CBCE-4816-8B1B-93CC91F33E0A}" type="presParOf" srcId="{BFCD0B94-C745-477E-865B-27F94F2EE42D}" destId="{B90EF68D-A12D-4F24-AB2C-A7A272287B7E}" srcOrd="0" destOrd="0" presId="urn:microsoft.com/office/officeart/2009/3/layout/StepUpProcess"/>
    <dgm:cxn modelId="{65C9A996-F593-44E7-AA6B-9B67D13B6D85}" type="presParOf" srcId="{BFCD0B94-C745-477E-865B-27F94F2EE42D}" destId="{34F40109-5E07-4E5A-A114-9E7DBFA61FE9}" srcOrd="1" destOrd="0" presId="urn:microsoft.com/office/officeart/2009/3/layout/StepUp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E51CDE4-563A-4E68-ABE7-3FEB0F26834D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0640829-988D-47FA-8044-56663D1E53F7}">
      <dgm:prSet phldrT="[Text]" custT="1"/>
      <dgm:spPr/>
      <dgm:t>
        <a:bodyPr/>
        <a:lstStyle/>
        <a:p>
          <a:r>
            <a:rPr lang="en-US" sz="4500" dirty="0"/>
            <a:t>X: </a:t>
          </a:r>
          <a:r>
            <a:rPr lang="en-US" sz="2400" dirty="0"/>
            <a:t>Independent Variables</a:t>
          </a:r>
        </a:p>
        <a:p>
          <a:endParaRPr lang="en-US" sz="2400" dirty="0"/>
        </a:p>
      </dgm:t>
    </dgm:pt>
    <dgm:pt modelId="{5C785285-F8BA-49A2-AAF6-0DE40773B14F}" type="parTrans" cxnId="{C60ED151-0E9E-45A7-94AC-D414B2ABA43E}">
      <dgm:prSet/>
      <dgm:spPr/>
      <dgm:t>
        <a:bodyPr/>
        <a:lstStyle/>
        <a:p>
          <a:endParaRPr lang="en-US"/>
        </a:p>
      </dgm:t>
    </dgm:pt>
    <dgm:pt modelId="{5C8633E0-AF43-441C-914C-73B38AB5FC29}" type="sibTrans" cxnId="{C60ED151-0E9E-45A7-94AC-D414B2ABA43E}">
      <dgm:prSet/>
      <dgm:spPr/>
      <dgm:t>
        <a:bodyPr/>
        <a:lstStyle/>
        <a:p>
          <a:endParaRPr lang="en-US"/>
        </a:p>
      </dgm:t>
    </dgm:pt>
    <dgm:pt modelId="{116C7699-3D11-441C-9FF0-6C42396AE9C2}">
      <dgm:prSet phldrT="[Text]" custT="1"/>
      <dgm:spPr/>
      <dgm:t>
        <a:bodyPr/>
        <a:lstStyle/>
        <a:p>
          <a:r>
            <a:rPr lang="en-US" sz="5000" dirty="0"/>
            <a:t>Y: </a:t>
          </a:r>
          <a:r>
            <a:rPr lang="en-US" sz="2400" dirty="0"/>
            <a:t>Target Variable</a:t>
          </a:r>
          <a:r>
            <a:rPr lang="en-US" sz="5000" dirty="0"/>
            <a:t>	</a:t>
          </a:r>
        </a:p>
      </dgm:t>
    </dgm:pt>
    <dgm:pt modelId="{0A29370A-4C51-4775-B9EE-EB77379662AA}" type="parTrans" cxnId="{5241E02C-1068-432C-A5BB-0203187F31D3}">
      <dgm:prSet/>
      <dgm:spPr/>
      <dgm:t>
        <a:bodyPr/>
        <a:lstStyle/>
        <a:p>
          <a:endParaRPr lang="en-US"/>
        </a:p>
      </dgm:t>
    </dgm:pt>
    <dgm:pt modelId="{DF089814-0BCE-4005-B830-A286CFFCB416}" type="sibTrans" cxnId="{5241E02C-1068-432C-A5BB-0203187F31D3}">
      <dgm:prSet/>
      <dgm:spPr/>
      <dgm:t>
        <a:bodyPr/>
        <a:lstStyle/>
        <a:p>
          <a:endParaRPr lang="en-US"/>
        </a:p>
      </dgm:t>
    </dgm:pt>
    <dgm:pt modelId="{750194E0-A230-4094-B8D1-583285EBF568}" type="pres">
      <dgm:prSet presAssocID="{AE51CDE4-563A-4E68-ABE7-3FEB0F26834D}" presName="linear" presStyleCnt="0">
        <dgm:presLayoutVars>
          <dgm:animLvl val="lvl"/>
          <dgm:resizeHandles val="exact"/>
        </dgm:presLayoutVars>
      </dgm:prSet>
      <dgm:spPr/>
    </dgm:pt>
    <dgm:pt modelId="{C00207B5-F14C-4795-AD4A-C86D71F3DE2B}" type="pres">
      <dgm:prSet presAssocID="{60640829-988D-47FA-8044-56663D1E53F7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3DA0D5E3-6C58-4412-B09C-FCD77DFD4D35}" type="pres">
      <dgm:prSet presAssocID="{5C8633E0-AF43-441C-914C-73B38AB5FC29}" presName="spacer" presStyleCnt="0"/>
      <dgm:spPr/>
    </dgm:pt>
    <dgm:pt modelId="{21F69623-A07C-4532-8D3F-A557D68EDCE2}" type="pres">
      <dgm:prSet presAssocID="{116C7699-3D11-441C-9FF0-6C42396AE9C2}" presName="parentText" presStyleLbl="node1" presStyleIdx="1" presStyleCnt="2" custLinFactNeighborX="-602" custLinFactNeighborY="49479">
        <dgm:presLayoutVars>
          <dgm:chMax val="0"/>
          <dgm:bulletEnabled val="1"/>
        </dgm:presLayoutVars>
      </dgm:prSet>
      <dgm:spPr/>
    </dgm:pt>
  </dgm:ptLst>
  <dgm:cxnLst>
    <dgm:cxn modelId="{CDA85615-039F-409D-A194-A7E11FF06823}" type="presOf" srcId="{60640829-988D-47FA-8044-56663D1E53F7}" destId="{C00207B5-F14C-4795-AD4A-C86D71F3DE2B}" srcOrd="0" destOrd="0" presId="urn:microsoft.com/office/officeart/2005/8/layout/vList2"/>
    <dgm:cxn modelId="{5241E02C-1068-432C-A5BB-0203187F31D3}" srcId="{AE51CDE4-563A-4E68-ABE7-3FEB0F26834D}" destId="{116C7699-3D11-441C-9FF0-6C42396AE9C2}" srcOrd="1" destOrd="0" parTransId="{0A29370A-4C51-4775-B9EE-EB77379662AA}" sibTransId="{DF089814-0BCE-4005-B830-A286CFFCB416}"/>
    <dgm:cxn modelId="{C60ED151-0E9E-45A7-94AC-D414B2ABA43E}" srcId="{AE51CDE4-563A-4E68-ABE7-3FEB0F26834D}" destId="{60640829-988D-47FA-8044-56663D1E53F7}" srcOrd="0" destOrd="0" parTransId="{5C785285-F8BA-49A2-AAF6-0DE40773B14F}" sibTransId="{5C8633E0-AF43-441C-914C-73B38AB5FC29}"/>
    <dgm:cxn modelId="{D637C48E-E93A-41E7-BDA9-09EC43357F69}" type="presOf" srcId="{116C7699-3D11-441C-9FF0-6C42396AE9C2}" destId="{21F69623-A07C-4532-8D3F-A557D68EDCE2}" srcOrd="0" destOrd="0" presId="urn:microsoft.com/office/officeart/2005/8/layout/vList2"/>
    <dgm:cxn modelId="{E5728BDA-3C52-42FE-A0EA-F03B3A841E37}" type="presOf" srcId="{AE51CDE4-563A-4E68-ABE7-3FEB0F26834D}" destId="{750194E0-A230-4094-B8D1-583285EBF568}" srcOrd="0" destOrd="0" presId="urn:microsoft.com/office/officeart/2005/8/layout/vList2"/>
    <dgm:cxn modelId="{20792B8A-E2F5-4661-B128-6E3724158D51}" type="presParOf" srcId="{750194E0-A230-4094-B8D1-583285EBF568}" destId="{C00207B5-F14C-4795-AD4A-C86D71F3DE2B}" srcOrd="0" destOrd="0" presId="urn:microsoft.com/office/officeart/2005/8/layout/vList2"/>
    <dgm:cxn modelId="{49BD2CB6-F419-4302-867E-E3863E25561F}" type="presParOf" srcId="{750194E0-A230-4094-B8D1-583285EBF568}" destId="{3DA0D5E3-6C58-4412-B09C-FCD77DFD4D35}" srcOrd="1" destOrd="0" presId="urn:microsoft.com/office/officeart/2005/8/layout/vList2"/>
    <dgm:cxn modelId="{BE70849D-8FD5-4045-BB9D-52424909BACF}" type="presParOf" srcId="{750194E0-A230-4094-B8D1-583285EBF568}" destId="{21F69623-A07C-4532-8D3F-A557D68EDCE2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E51CDE4-563A-4E68-ABE7-3FEB0F26834D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0640829-988D-47FA-8044-56663D1E53F7}">
      <dgm:prSet phldrT="[Text]"/>
      <dgm:spPr/>
      <dgm:t>
        <a:bodyPr/>
        <a:lstStyle/>
        <a:p>
          <a:r>
            <a:rPr lang="en-US" dirty="0"/>
            <a:t>Training Set:80%	</a:t>
          </a:r>
        </a:p>
      </dgm:t>
    </dgm:pt>
    <dgm:pt modelId="{5C785285-F8BA-49A2-AAF6-0DE40773B14F}" type="parTrans" cxnId="{C60ED151-0E9E-45A7-94AC-D414B2ABA43E}">
      <dgm:prSet/>
      <dgm:spPr/>
      <dgm:t>
        <a:bodyPr/>
        <a:lstStyle/>
        <a:p>
          <a:endParaRPr lang="en-US"/>
        </a:p>
      </dgm:t>
    </dgm:pt>
    <dgm:pt modelId="{5C8633E0-AF43-441C-914C-73B38AB5FC29}" type="sibTrans" cxnId="{C60ED151-0E9E-45A7-94AC-D414B2ABA43E}">
      <dgm:prSet/>
      <dgm:spPr/>
      <dgm:t>
        <a:bodyPr/>
        <a:lstStyle/>
        <a:p>
          <a:endParaRPr lang="en-US"/>
        </a:p>
      </dgm:t>
    </dgm:pt>
    <dgm:pt modelId="{116C7699-3D11-441C-9FF0-6C42396AE9C2}">
      <dgm:prSet phldrT="[Text]"/>
      <dgm:spPr/>
      <dgm:t>
        <a:bodyPr/>
        <a:lstStyle/>
        <a:p>
          <a:r>
            <a:rPr lang="en-US" dirty="0"/>
            <a:t>Test Set: 20%	</a:t>
          </a:r>
        </a:p>
      </dgm:t>
    </dgm:pt>
    <dgm:pt modelId="{0A29370A-4C51-4775-B9EE-EB77379662AA}" type="parTrans" cxnId="{5241E02C-1068-432C-A5BB-0203187F31D3}">
      <dgm:prSet/>
      <dgm:spPr/>
      <dgm:t>
        <a:bodyPr/>
        <a:lstStyle/>
        <a:p>
          <a:endParaRPr lang="en-US"/>
        </a:p>
      </dgm:t>
    </dgm:pt>
    <dgm:pt modelId="{DF089814-0BCE-4005-B830-A286CFFCB416}" type="sibTrans" cxnId="{5241E02C-1068-432C-A5BB-0203187F31D3}">
      <dgm:prSet/>
      <dgm:spPr/>
      <dgm:t>
        <a:bodyPr/>
        <a:lstStyle/>
        <a:p>
          <a:endParaRPr lang="en-US"/>
        </a:p>
      </dgm:t>
    </dgm:pt>
    <dgm:pt modelId="{0B35761C-D537-4CE9-9499-7FE23199A7BA}">
      <dgm:prSet phldrT="[Text]"/>
      <dgm:spPr/>
      <dgm:t>
        <a:bodyPr/>
        <a:lstStyle/>
        <a:p>
          <a:r>
            <a:rPr lang="en-US" dirty="0"/>
            <a:t>Predictors: X</a:t>
          </a:r>
        </a:p>
      </dgm:t>
    </dgm:pt>
    <dgm:pt modelId="{756F063F-CC38-4E43-B4A1-70B297DEC835}" type="parTrans" cxnId="{1B7719FB-6348-4C16-B424-05A9EDD39F17}">
      <dgm:prSet/>
      <dgm:spPr/>
      <dgm:t>
        <a:bodyPr/>
        <a:lstStyle/>
        <a:p>
          <a:endParaRPr lang="en-US"/>
        </a:p>
      </dgm:t>
    </dgm:pt>
    <dgm:pt modelId="{F46FCE7E-B1B7-4808-8352-79F6612B6844}" type="sibTrans" cxnId="{1B7719FB-6348-4C16-B424-05A9EDD39F17}">
      <dgm:prSet/>
      <dgm:spPr/>
      <dgm:t>
        <a:bodyPr/>
        <a:lstStyle/>
        <a:p>
          <a:endParaRPr lang="en-US"/>
        </a:p>
      </dgm:t>
    </dgm:pt>
    <dgm:pt modelId="{398330FB-ED0F-41E7-846F-346FAA88F753}">
      <dgm:prSet phldrT="[Text]"/>
      <dgm:spPr/>
      <dgm:t>
        <a:bodyPr/>
        <a:lstStyle/>
        <a:p>
          <a:r>
            <a:rPr lang="en-US" dirty="0"/>
            <a:t>Target: Match or No match</a:t>
          </a:r>
        </a:p>
      </dgm:t>
    </dgm:pt>
    <dgm:pt modelId="{79476EFC-B024-46C3-861E-A7328E875529}" type="parTrans" cxnId="{523F8C74-9F34-4AB8-BD45-C4A40102AA1E}">
      <dgm:prSet/>
      <dgm:spPr/>
      <dgm:t>
        <a:bodyPr/>
        <a:lstStyle/>
        <a:p>
          <a:endParaRPr lang="en-US"/>
        </a:p>
      </dgm:t>
    </dgm:pt>
    <dgm:pt modelId="{6408CEF1-63AA-4BF6-9BBF-C304F4FAEE2A}" type="sibTrans" cxnId="{523F8C74-9F34-4AB8-BD45-C4A40102AA1E}">
      <dgm:prSet/>
      <dgm:spPr/>
      <dgm:t>
        <a:bodyPr/>
        <a:lstStyle/>
        <a:p>
          <a:endParaRPr lang="en-US"/>
        </a:p>
      </dgm:t>
    </dgm:pt>
    <dgm:pt modelId="{F137F6E0-6A37-4721-9908-8DA26E8B3204}">
      <dgm:prSet phldrT="[Text]"/>
      <dgm:spPr/>
      <dgm:t>
        <a:bodyPr/>
        <a:lstStyle/>
        <a:p>
          <a:r>
            <a:rPr lang="en-US" dirty="0"/>
            <a:t>Data:  Ready to Train Model </a:t>
          </a:r>
        </a:p>
      </dgm:t>
    </dgm:pt>
    <dgm:pt modelId="{272D11BE-923E-484D-8384-CECAC7E8F528}" type="parTrans" cxnId="{7E36C4CD-45F9-4C0A-837B-8870222F9D4A}">
      <dgm:prSet/>
      <dgm:spPr/>
      <dgm:t>
        <a:bodyPr/>
        <a:lstStyle/>
        <a:p>
          <a:endParaRPr lang="en-US"/>
        </a:p>
      </dgm:t>
    </dgm:pt>
    <dgm:pt modelId="{1FCEDC27-D032-40CE-B8FD-BED6477E8BAB}" type="sibTrans" cxnId="{7E36C4CD-45F9-4C0A-837B-8870222F9D4A}">
      <dgm:prSet/>
      <dgm:spPr/>
      <dgm:t>
        <a:bodyPr/>
        <a:lstStyle/>
        <a:p>
          <a:endParaRPr lang="en-US"/>
        </a:p>
      </dgm:t>
    </dgm:pt>
    <dgm:pt modelId="{750194E0-A230-4094-B8D1-583285EBF568}" type="pres">
      <dgm:prSet presAssocID="{AE51CDE4-563A-4E68-ABE7-3FEB0F26834D}" presName="linear" presStyleCnt="0">
        <dgm:presLayoutVars>
          <dgm:animLvl val="lvl"/>
          <dgm:resizeHandles val="exact"/>
        </dgm:presLayoutVars>
      </dgm:prSet>
      <dgm:spPr/>
    </dgm:pt>
    <dgm:pt modelId="{C00207B5-F14C-4795-AD4A-C86D71F3DE2B}" type="pres">
      <dgm:prSet presAssocID="{60640829-988D-47FA-8044-56663D1E53F7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3DA0D5E3-6C58-4412-B09C-FCD77DFD4D35}" type="pres">
      <dgm:prSet presAssocID="{5C8633E0-AF43-441C-914C-73B38AB5FC29}" presName="spacer" presStyleCnt="0"/>
      <dgm:spPr/>
    </dgm:pt>
    <dgm:pt modelId="{21F69623-A07C-4532-8D3F-A557D68EDCE2}" type="pres">
      <dgm:prSet presAssocID="{116C7699-3D11-441C-9FF0-6C42396AE9C2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BE6DEE1E-551D-44E8-8556-39ACFEDFA0F9}" type="pres">
      <dgm:prSet presAssocID="{DF089814-0BCE-4005-B830-A286CFFCB416}" presName="spacer" presStyleCnt="0"/>
      <dgm:spPr/>
    </dgm:pt>
    <dgm:pt modelId="{3D215B51-DDE4-475E-BE4A-AF44DF2FF0C7}" type="pres">
      <dgm:prSet presAssocID="{0B35761C-D537-4CE9-9499-7FE23199A7BA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47BD2700-4422-4ABC-A5F5-1305F75F6C0B}" type="pres">
      <dgm:prSet presAssocID="{F46FCE7E-B1B7-4808-8352-79F6612B6844}" presName="spacer" presStyleCnt="0"/>
      <dgm:spPr/>
    </dgm:pt>
    <dgm:pt modelId="{79604672-E68E-4208-B35B-EC568B39B6A2}" type="pres">
      <dgm:prSet presAssocID="{398330FB-ED0F-41E7-846F-346FAA88F753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B2ADA13A-1208-4F8C-80EB-24D0D4D389D2}" type="pres">
      <dgm:prSet presAssocID="{6408CEF1-63AA-4BF6-9BBF-C304F4FAEE2A}" presName="spacer" presStyleCnt="0"/>
      <dgm:spPr/>
    </dgm:pt>
    <dgm:pt modelId="{86A5584B-D713-483C-90AA-98019869395C}" type="pres">
      <dgm:prSet presAssocID="{F137F6E0-6A37-4721-9908-8DA26E8B3204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CDA85615-039F-409D-A194-A7E11FF06823}" type="presOf" srcId="{60640829-988D-47FA-8044-56663D1E53F7}" destId="{C00207B5-F14C-4795-AD4A-C86D71F3DE2B}" srcOrd="0" destOrd="0" presId="urn:microsoft.com/office/officeart/2005/8/layout/vList2"/>
    <dgm:cxn modelId="{3AC15820-6F72-4693-B1E5-9EF043E1DF82}" type="presOf" srcId="{398330FB-ED0F-41E7-846F-346FAA88F753}" destId="{79604672-E68E-4208-B35B-EC568B39B6A2}" srcOrd="0" destOrd="0" presId="urn:microsoft.com/office/officeart/2005/8/layout/vList2"/>
    <dgm:cxn modelId="{5241E02C-1068-432C-A5BB-0203187F31D3}" srcId="{AE51CDE4-563A-4E68-ABE7-3FEB0F26834D}" destId="{116C7699-3D11-441C-9FF0-6C42396AE9C2}" srcOrd="1" destOrd="0" parTransId="{0A29370A-4C51-4775-B9EE-EB77379662AA}" sibTransId="{DF089814-0BCE-4005-B830-A286CFFCB416}"/>
    <dgm:cxn modelId="{98807D6F-1D75-4A5D-AC2A-7680493B1BCF}" type="presOf" srcId="{0B35761C-D537-4CE9-9499-7FE23199A7BA}" destId="{3D215B51-DDE4-475E-BE4A-AF44DF2FF0C7}" srcOrd="0" destOrd="0" presId="urn:microsoft.com/office/officeart/2005/8/layout/vList2"/>
    <dgm:cxn modelId="{C60ED151-0E9E-45A7-94AC-D414B2ABA43E}" srcId="{AE51CDE4-563A-4E68-ABE7-3FEB0F26834D}" destId="{60640829-988D-47FA-8044-56663D1E53F7}" srcOrd="0" destOrd="0" parTransId="{5C785285-F8BA-49A2-AAF6-0DE40773B14F}" sibTransId="{5C8633E0-AF43-441C-914C-73B38AB5FC29}"/>
    <dgm:cxn modelId="{523F8C74-9F34-4AB8-BD45-C4A40102AA1E}" srcId="{AE51CDE4-563A-4E68-ABE7-3FEB0F26834D}" destId="{398330FB-ED0F-41E7-846F-346FAA88F753}" srcOrd="3" destOrd="0" parTransId="{79476EFC-B024-46C3-861E-A7328E875529}" sibTransId="{6408CEF1-63AA-4BF6-9BBF-C304F4FAEE2A}"/>
    <dgm:cxn modelId="{D637C48E-E93A-41E7-BDA9-09EC43357F69}" type="presOf" srcId="{116C7699-3D11-441C-9FF0-6C42396AE9C2}" destId="{21F69623-A07C-4532-8D3F-A557D68EDCE2}" srcOrd="0" destOrd="0" presId="urn:microsoft.com/office/officeart/2005/8/layout/vList2"/>
    <dgm:cxn modelId="{7E36C4CD-45F9-4C0A-837B-8870222F9D4A}" srcId="{AE51CDE4-563A-4E68-ABE7-3FEB0F26834D}" destId="{F137F6E0-6A37-4721-9908-8DA26E8B3204}" srcOrd="4" destOrd="0" parTransId="{272D11BE-923E-484D-8384-CECAC7E8F528}" sibTransId="{1FCEDC27-D032-40CE-B8FD-BED6477E8BAB}"/>
    <dgm:cxn modelId="{E5728BDA-3C52-42FE-A0EA-F03B3A841E37}" type="presOf" srcId="{AE51CDE4-563A-4E68-ABE7-3FEB0F26834D}" destId="{750194E0-A230-4094-B8D1-583285EBF568}" srcOrd="0" destOrd="0" presId="urn:microsoft.com/office/officeart/2005/8/layout/vList2"/>
    <dgm:cxn modelId="{388E99DD-FBD5-448C-B241-85F5D2ECAA97}" type="presOf" srcId="{F137F6E0-6A37-4721-9908-8DA26E8B3204}" destId="{86A5584B-D713-483C-90AA-98019869395C}" srcOrd="0" destOrd="0" presId="urn:microsoft.com/office/officeart/2005/8/layout/vList2"/>
    <dgm:cxn modelId="{1B7719FB-6348-4C16-B424-05A9EDD39F17}" srcId="{AE51CDE4-563A-4E68-ABE7-3FEB0F26834D}" destId="{0B35761C-D537-4CE9-9499-7FE23199A7BA}" srcOrd="2" destOrd="0" parTransId="{756F063F-CC38-4E43-B4A1-70B297DEC835}" sibTransId="{F46FCE7E-B1B7-4808-8352-79F6612B6844}"/>
    <dgm:cxn modelId="{20792B8A-E2F5-4661-B128-6E3724158D51}" type="presParOf" srcId="{750194E0-A230-4094-B8D1-583285EBF568}" destId="{C00207B5-F14C-4795-AD4A-C86D71F3DE2B}" srcOrd="0" destOrd="0" presId="urn:microsoft.com/office/officeart/2005/8/layout/vList2"/>
    <dgm:cxn modelId="{49BD2CB6-F419-4302-867E-E3863E25561F}" type="presParOf" srcId="{750194E0-A230-4094-B8D1-583285EBF568}" destId="{3DA0D5E3-6C58-4412-B09C-FCD77DFD4D35}" srcOrd="1" destOrd="0" presId="urn:microsoft.com/office/officeart/2005/8/layout/vList2"/>
    <dgm:cxn modelId="{BE70849D-8FD5-4045-BB9D-52424909BACF}" type="presParOf" srcId="{750194E0-A230-4094-B8D1-583285EBF568}" destId="{21F69623-A07C-4532-8D3F-A557D68EDCE2}" srcOrd="2" destOrd="0" presId="urn:microsoft.com/office/officeart/2005/8/layout/vList2"/>
    <dgm:cxn modelId="{F8C41531-69C3-4B1D-BEB4-2ACAC7E415C1}" type="presParOf" srcId="{750194E0-A230-4094-B8D1-583285EBF568}" destId="{BE6DEE1E-551D-44E8-8556-39ACFEDFA0F9}" srcOrd="3" destOrd="0" presId="urn:microsoft.com/office/officeart/2005/8/layout/vList2"/>
    <dgm:cxn modelId="{3F94A596-C03D-491B-B1E7-131BA9C5EC16}" type="presParOf" srcId="{750194E0-A230-4094-B8D1-583285EBF568}" destId="{3D215B51-DDE4-475E-BE4A-AF44DF2FF0C7}" srcOrd="4" destOrd="0" presId="urn:microsoft.com/office/officeart/2005/8/layout/vList2"/>
    <dgm:cxn modelId="{0A4A0EFA-C547-4E95-8E28-072DBEB10C37}" type="presParOf" srcId="{750194E0-A230-4094-B8D1-583285EBF568}" destId="{47BD2700-4422-4ABC-A5F5-1305F75F6C0B}" srcOrd="5" destOrd="0" presId="urn:microsoft.com/office/officeart/2005/8/layout/vList2"/>
    <dgm:cxn modelId="{037E7293-0EC0-4E92-958C-804831B7A6E3}" type="presParOf" srcId="{750194E0-A230-4094-B8D1-583285EBF568}" destId="{79604672-E68E-4208-B35B-EC568B39B6A2}" srcOrd="6" destOrd="0" presId="urn:microsoft.com/office/officeart/2005/8/layout/vList2"/>
    <dgm:cxn modelId="{94D9BC62-DD85-4679-B60C-4CA3E2F558EE}" type="presParOf" srcId="{750194E0-A230-4094-B8D1-583285EBF568}" destId="{B2ADA13A-1208-4F8C-80EB-24D0D4D389D2}" srcOrd="7" destOrd="0" presId="urn:microsoft.com/office/officeart/2005/8/layout/vList2"/>
    <dgm:cxn modelId="{44A6DDCA-BAA3-4B05-AF12-445A7CF341CC}" type="presParOf" srcId="{750194E0-A230-4094-B8D1-583285EBF568}" destId="{86A5584B-D713-483C-90AA-98019869395C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4E8F60C-9C4A-4288-878E-D67C70E49B63}">
      <dsp:nvSpPr>
        <dsp:cNvPr id="0" name=""/>
        <dsp:cNvSpPr/>
      </dsp:nvSpPr>
      <dsp:spPr>
        <a:xfrm rot="5400000">
          <a:off x="490331" y="1849601"/>
          <a:ext cx="1462307" cy="2433247"/>
        </a:xfrm>
        <a:prstGeom prst="corner">
          <a:avLst>
            <a:gd name="adj1" fmla="val 16120"/>
            <a:gd name="adj2" fmla="val 161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18CD84-41DD-4F8D-BF94-B5E9C0323F19}">
      <dsp:nvSpPr>
        <dsp:cNvPr id="0" name=""/>
        <dsp:cNvSpPr/>
      </dsp:nvSpPr>
      <dsp:spPr>
        <a:xfrm>
          <a:off x="246236" y="2576618"/>
          <a:ext cx="2196749" cy="19255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Check for Null Values</a:t>
          </a:r>
        </a:p>
      </dsp:txBody>
      <dsp:txXfrm>
        <a:off x="246236" y="2576618"/>
        <a:ext cx="2196749" cy="1925579"/>
      </dsp:txXfrm>
    </dsp:sp>
    <dsp:sp modelId="{18D7F70F-8935-4B78-9AF0-9A1331A69FAA}">
      <dsp:nvSpPr>
        <dsp:cNvPr id="0" name=""/>
        <dsp:cNvSpPr/>
      </dsp:nvSpPr>
      <dsp:spPr>
        <a:xfrm>
          <a:off x="2028504" y="1670462"/>
          <a:ext cx="414481" cy="414481"/>
        </a:xfrm>
        <a:prstGeom prst="triangle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E9852E8-EF31-45CE-A08C-716EE373590C}">
      <dsp:nvSpPr>
        <dsp:cNvPr id="0" name=""/>
        <dsp:cNvSpPr/>
      </dsp:nvSpPr>
      <dsp:spPr>
        <a:xfrm rot="5400000">
          <a:off x="3179582" y="1184143"/>
          <a:ext cx="1462307" cy="2433247"/>
        </a:xfrm>
        <a:prstGeom prst="corner">
          <a:avLst>
            <a:gd name="adj1" fmla="val 16120"/>
            <a:gd name="adj2" fmla="val 161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538A38-C4F1-4DB1-A309-D99A3ED54FFA}">
      <dsp:nvSpPr>
        <dsp:cNvPr id="0" name=""/>
        <dsp:cNvSpPr/>
      </dsp:nvSpPr>
      <dsp:spPr>
        <a:xfrm>
          <a:off x="2935486" y="1911160"/>
          <a:ext cx="2196749" cy="19255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Drop null values or performed imputations</a:t>
          </a:r>
        </a:p>
      </dsp:txBody>
      <dsp:txXfrm>
        <a:off x="2935486" y="1911160"/>
        <a:ext cx="2196749" cy="1925579"/>
      </dsp:txXfrm>
    </dsp:sp>
    <dsp:sp modelId="{950C4C3E-BB04-46F9-B870-2F5F271BF370}">
      <dsp:nvSpPr>
        <dsp:cNvPr id="0" name=""/>
        <dsp:cNvSpPr/>
      </dsp:nvSpPr>
      <dsp:spPr>
        <a:xfrm>
          <a:off x="4717755" y="1005005"/>
          <a:ext cx="414481" cy="414481"/>
        </a:xfrm>
        <a:prstGeom prst="triangle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5FAAD32-E03A-49CD-9B2A-B1A33B844067}">
      <dsp:nvSpPr>
        <dsp:cNvPr id="0" name=""/>
        <dsp:cNvSpPr/>
      </dsp:nvSpPr>
      <dsp:spPr>
        <a:xfrm rot="5400000">
          <a:off x="5868833" y="518685"/>
          <a:ext cx="1462307" cy="2433247"/>
        </a:xfrm>
        <a:prstGeom prst="corner">
          <a:avLst>
            <a:gd name="adj1" fmla="val 16120"/>
            <a:gd name="adj2" fmla="val 161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0F3568-3039-4518-8EED-5584339D1192}">
      <dsp:nvSpPr>
        <dsp:cNvPr id="0" name=""/>
        <dsp:cNvSpPr/>
      </dsp:nvSpPr>
      <dsp:spPr>
        <a:xfrm>
          <a:off x="5624737" y="1245702"/>
          <a:ext cx="2196749" cy="19255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Check Correlation of  features</a:t>
          </a:r>
        </a:p>
      </dsp:txBody>
      <dsp:txXfrm>
        <a:off x="5624737" y="1245702"/>
        <a:ext cx="2196749" cy="1925579"/>
      </dsp:txXfrm>
    </dsp:sp>
    <dsp:sp modelId="{07817698-B7CE-4899-A08F-4BC12FE3FE39}">
      <dsp:nvSpPr>
        <dsp:cNvPr id="0" name=""/>
        <dsp:cNvSpPr/>
      </dsp:nvSpPr>
      <dsp:spPr>
        <a:xfrm>
          <a:off x="7407006" y="339547"/>
          <a:ext cx="414481" cy="414481"/>
        </a:xfrm>
        <a:prstGeom prst="triangle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90EF68D-A12D-4F24-AB2C-A7A272287B7E}">
      <dsp:nvSpPr>
        <dsp:cNvPr id="0" name=""/>
        <dsp:cNvSpPr/>
      </dsp:nvSpPr>
      <dsp:spPr>
        <a:xfrm rot="5400000">
          <a:off x="8558083" y="-146771"/>
          <a:ext cx="1462307" cy="2433247"/>
        </a:xfrm>
        <a:prstGeom prst="corner">
          <a:avLst>
            <a:gd name="adj1" fmla="val 16120"/>
            <a:gd name="adj2" fmla="val 161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4F40109-5E07-4E5A-A114-9E7DBFA61FE9}">
      <dsp:nvSpPr>
        <dsp:cNvPr id="0" name=""/>
        <dsp:cNvSpPr/>
      </dsp:nvSpPr>
      <dsp:spPr>
        <a:xfrm>
          <a:off x="8313988" y="580244"/>
          <a:ext cx="2196749" cy="19255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Check data types </a:t>
          </a:r>
        </a:p>
      </dsp:txBody>
      <dsp:txXfrm>
        <a:off x="8313988" y="580244"/>
        <a:ext cx="2196749" cy="192557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00207B5-F14C-4795-AD4A-C86D71F3DE2B}">
      <dsp:nvSpPr>
        <dsp:cNvPr id="0" name=""/>
        <dsp:cNvSpPr/>
      </dsp:nvSpPr>
      <dsp:spPr>
        <a:xfrm>
          <a:off x="0" y="12123"/>
          <a:ext cx="4182186" cy="198863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0" tIns="171450" rIns="171450" bIns="171450" numCol="1" spcCol="1270" anchor="ctr" anchorCtr="0">
          <a:noAutofit/>
        </a:bodyPr>
        <a:lstStyle/>
        <a:p>
          <a:pPr marL="0" lvl="0" indent="0" algn="l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500" kern="1200" dirty="0"/>
            <a:t>X: </a:t>
          </a:r>
          <a:r>
            <a:rPr lang="en-US" sz="2400" kern="1200" dirty="0"/>
            <a:t>Independent Variables</a:t>
          </a:r>
        </a:p>
        <a:p>
          <a:pPr marL="0" lvl="0" indent="0" algn="l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 dirty="0"/>
        </a:p>
      </dsp:txBody>
      <dsp:txXfrm>
        <a:off x="97077" y="109200"/>
        <a:ext cx="3988032" cy="1794480"/>
      </dsp:txXfrm>
    </dsp:sp>
    <dsp:sp modelId="{21F69623-A07C-4532-8D3F-A557D68EDCE2}">
      <dsp:nvSpPr>
        <dsp:cNvPr id="0" name=""/>
        <dsp:cNvSpPr/>
      </dsp:nvSpPr>
      <dsp:spPr>
        <a:xfrm>
          <a:off x="0" y="2185681"/>
          <a:ext cx="4182186" cy="198863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0" tIns="190500" rIns="190500" bIns="190500" numCol="1" spcCol="1270" anchor="ctr" anchorCtr="0">
          <a:noAutofit/>
        </a:bodyPr>
        <a:lstStyle/>
        <a:p>
          <a:pPr marL="0" lvl="0" indent="0" algn="l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0" kern="1200" dirty="0"/>
            <a:t>Y: </a:t>
          </a:r>
          <a:r>
            <a:rPr lang="en-US" sz="2400" kern="1200" dirty="0"/>
            <a:t>Target Variable</a:t>
          </a:r>
          <a:r>
            <a:rPr lang="en-US" sz="5000" kern="1200" dirty="0"/>
            <a:t>	</a:t>
          </a:r>
        </a:p>
      </dsp:txBody>
      <dsp:txXfrm>
        <a:off x="97077" y="2282758"/>
        <a:ext cx="3988032" cy="179448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00207B5-F14C-4795-AD4A-C86D71F3DE2B}">
      <dsp:nvSpPr>
        <dsp:cNvPr id="0" name=""/>
        <dsp:cNvSpPr/>
      </dsp:nvSpPr>
      <dsp:spPr>
        <a:xfrm>
          <a:off x="0" y="2063"/>
          <a:ext cx="5183188" cy="6715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Training Set:80%	</a:t>
          </a:r>
        </a:p>
      </dsp:txBody>
      <dsp:txXfrm>
        <a:off x="32784" y="34847"/>
        <a:ext cx="5117620" cy="606012"/>
      </dsp:txXfrm>
    </dsp:sp>
    <dsp:sp modelId="{21F69623-A07C-4532-8D3F-A557D68EDCE2}">
      <dsp:nvSpPr>
        <dsp:cNvPr id="0" name=""/>
        <dsp:cNvSpPr/>
      </dsp:nvSpPr>
      <dsp:spPr>
        <a:xfrm>
          <a:off x="0" y="754284"/>
          <a:ext cx="5183188" cy="6715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Test Set: 20%	</a:t>
          </a:r>
        </a:p>
      </dsp:txBody>
      <dsp:txXfrm>
        <a:off x="32784" y="787068"/>
        <a:ext cx="5117620" cy="606012"/>
      </dsp:txXfrm>
    </dsp:sp>
    <dsp:sp modelId="{3D215B51-DDE4-475E-BE4A-AF44DF2FF0C7}">
      <dsp:nvSpPr>
        <dsp:cNvPr id="0" name=""/>
        <dsp:cNvSpPr/>
      </dsp:nvSpPr>
      <dsp:spPr>
        <a:xfrm>
          <a:off x="0" y="1506504"/>
          <a:ext cx="5183188" cy="6715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Predictors: X</a:t>
          </a:r>
        </a:p>
      </dsp:txBody>
      <dsp:txXfrm>
        <a:off x="32784" y="1539288"/>
        <a:ext cx="5117620" cy="606012"/>
      </dsp:txXfrm>
    </dsp:sp>
    <dsp:sp modelId="{79604672-E68E-4208-B35B-EC568B39B6A2}">
      <dsp:nvSpPr>
        <dsp:cNvPr id="0" name=""/>
        <dsp:cNvSpPr/>
      </dsp:nvSpPr>
      <dsp:spPr>
        <a:xfrm>
          <a:off x="0" y="2258724"/>
          <a:ext cx="5183188" cy="6715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Target: Match or No match</a:t>
          </a:r>
        </a:p>
      </dsp:txBody>
      <dsp:txXfrm>
        <a:off x="32784" y="2291508"/>
        <a:ext cx="5117620" cy="606012"/>
      </dsp:txXfrm>
    </dsp:sp>
    <dsp:sp modelId="{86A5584B-D713-483C-90AA-98019869395C}">
      <dsp:nvSpPr>
        <dsp:cNvPr id="0" name=""/>
        <dsp:cNvSpPr/>
      </dsp:nvSpPr>
      <dsp:spPr>
        <a:xfrm>
          <a:off x="0" y="3010944"/>
          <a:ext cx="5183188" cy="6715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Data:  Ready to Train Model </a:t>
          </a:r>
        </a:p>
      </dsp:txBody>
      <dsp:txXfrm>
        <a:off x="32784" y="3043728"/>
        <a:ext cx="5117620" cy="60601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StepUpProcess">
  <dgm:title val=""/>
  <dgm:desc val=""/>
  <dgm:catLst>
    <dgm:cat type="process" pri="13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b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b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onstrLst>
      <dgm:constr type="alignOff" forName="rootnode" val="1"/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-0.765"/>
      <dgm:constr type="w" for="ch" forName="sibTrans" refType="w" fact="0.103"/>
      <dgm:constr type="h" for="ch" forName="sibTrans" refType="h" fact="0.103"/>
    </dgm:constrLst>
    <dgm:forEach name="nodesForEach" axis="ch" ptType="node">
      <dgm:layoutNode name="composite">
        <dgm:alg type="composite">
          <dgm:param type="ar" val="0.86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LShape" refType="w" fact="0"/>
              <dgm:constr type="t" for="ch" forName="LShape" refType="h" fact="0.2347"/>
              <dgm:constr type="w" for="ch" forName="LShape" refType="w" fact="0.998"/>
              <dgm:constr type="h" for="ch" forName="LShape" refType="h" fact="0.5164"/>
              <dgm:constr type="r" for="ch" forName="ParentText" refType="w"/>
              <dgm:constr type="t" for="ch" forName="ParentText" refType="h" fact="0.32"/>
              <dgm:constr type="w" for="ch" forName="ParentText" refType="w" fact="0.901"/>
              <dgm:constr type="h" for="ch" forName="ParentText" refType="h" fact="0.68"/>
              <dgm:constr type="l" for="ch" forName="Triangle" refType="w" fact="0.83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if>
          <dgm:else name="Name5">
            <dgm:constrLst>
              <dgm:constr type="l" for="ch" forName="LShape" refType="w" fact="0.002"/>
              <dgm:constr type="t" for="ch" forName="LShape" refType="h" fact="0.2347"/>
              <dgm:constr type="w" for="ch" forName="LShape" refType="w"/>
              <dgm:constr type="h" for="ch" forName="LShape" refType="h" fact="0.5164"/>
              <dgm:constr type="l" for="ch" forName="ParentText" refType="w" fact="0"/>
              <dgm:constr type="t" for="ch" forName="ParentText" refType="h" fact="0.32"/>
              <dgm:constr type="w" for="ch" forName="ParentText" refType="w" fact="0.902"/>
              <dgm:constr type="h" for="ch" forName="ParentText" refType="h" fact="0.68"/>
              <dgm:constr type="l" for="ch" forName="Triangle" refType="w" fact="0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else>
        </dgm:choose>
        <dgm:layoutNode name="LShape" styleLbl="alignNode1">
          <dgm:alg type="sp"/>
          <dgm:choose name="Name6">
            <dgm:if name="Name7" func="var" arg="dir" op="equ" val="norm">
              <dgm:shape xmlns:r="http://schemas.openxmlformats.org/officeDocument/2006/relationships" rot="90" type="corner" r:blip="">
                <dgm:adjLst>
                  <dgm:adj idx="1" val="0.1612"/>
                  <dgm:adj idx="2" val="0.1611"/>
                </dgm:adjLst>
              </dgm:shape>
            </dgm:if>
            <dgm:else name="Name8">
              <dgm:shape xmlns:r="http://schemas.openxmlformats.org/officeDocument/2006/relationships" rot="180" type="corner" r:blip="">
                <dgm:adjLst>
                  <dgm:adj idx="1" val="0.1612"/>
                  <dgm:adj idx="2" val="0.1611"/>
                </dgm:adjLst>
              </dgm:shape>
            </dgm:else>
          </dgm:choose>
          <dgm:presOf/>
        </dgm:layoutNode>
        <dgm:layoutNode name="ParentTex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9">
          <dgm:if name="Name10" axis="followSib" ptType="node" func="cnt" op="gte" val="1">
            <dgm:layoutNode name="Triangle" styleLbl="alignNode1">
              <dgm:alg type="sp"/>
              <dgm:choose name="Name11">
                <dgm:if name="Name12" func="var" arg="dir" op="equ" val="norm">
                  <dgm:shape xmlns:r="http://schemas.openxmlformats.org/officeDocument/2006/relationships" type="triangle" r:blip="">
                    <dgm:adjLst>
                      <dgm:adj idx="1" val="1"/>
                    </dgm:adjLst>
                  </dgm:shape>
                </dgm:if>
                <dgm:else name="Name13">
                  <dgm:shape xmlns:r="http://schemas.openxmlformats.org/officeDocument/2006/relationships" rot="90" type="triangle" r:blip="">
                    <dgm:adjLst>
                      <dgm:adj idx="1" val="1"/>
                    </dgm:adjLst>
                  </dgm:shape>
                </dgm:else>
              </dgm:choose>
              <dgm:presOf/>
            </dgm:layoutNode>
          </dgm:if>
          <dgm:else name="Name14"/>
        </dgm:choose>
      </dgm:layoutNode>
      <dgm:forEach name="sibTransForEach" axis="followSib" ptType="sibTrans" cnt="1">
        <dgm:layoutNode name="sibTrans">
          <dgm:alg type="composite">
            <dgm:param type="ar" val="0.861"/>
          </dgm:alg>
          <dgm:constrLst>
            <dgm:constr type="w" for="ch" forName="space" refType="w"/>
            <dgm:constr type="h" for="ch" forName="space" refType="w"/>
          </dgm:constrLst>
          <dgm:layoutNode name="space" styleLbl="alignNode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C97F2-B53E-4FF3-A697-1A19767385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9E025C-7A68-4F9F-8B47-F380831B9A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71FC1C-E5A5-43A7-92B1-7654A1376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2969D-2994-4D0D-9A1A-A13B27C82918}" type="datetimeFigureOut">
              <a:rPr lang="en-US" smtClean="0"/>
              <a:t>4/22/2022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150354-BD14-4CA8-84FF-5D9C3B99FD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7815E7-CF48-4965-A00D-937056F37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8227C-5AF9-4484-B2D8-0EF484AC95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5592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780B3-CECF-46C8-B3CE-C917DB09A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136D75-D48A-4712-82AF-4239BEE11B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4F1ECF-443B-4A09-902F-4B186289D3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2969D-2994-4D0D-9A1A-A13B27C82918}" type="datetimeFigureOut">
              <a:rPr lang="en-US" smtClean="0"/>
              <a:t>4/22/2022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2D08C9-D558-4A60-A478-D81544FE3F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07731F-2ECF-46C4-A147-151CD85F09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8227C-5AF9-4484-B2D8-0EF484AC95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507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E4B3445-0BC1-4B4C-B4DA-863C93C3309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7012E5-4D5D-4831-A92A-184F6F5634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A68FF4-AE3C-4E2A-9121-45D587ED02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2969D-2994-4D0D-9A1A-A13B27C82918}" type="datetimeFigureOut">
              <a:rPr lang="en-US" smtClean="0"/>
              <a:t>4/22/2022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D28E20-46CB-48EF-9E50-2233DDB5A6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1AF7AD-0E21-4629-9511-267B72C635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8227C-5AF9-4484-B2D8-0EF484AC95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7451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B9A8C0-4481-4EB7-8420-669096815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5032C5-EB2F-4581-B3E1-2A59929C08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05498D-4DB6-4651-B9B1-F85EDF40ED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2969D-2994-4D0D-9A1A-A13B27C82918}" type="datetimeFigureOut">
              <a:rPr lang="en-US" smtClean="0"/>
              <a:t>4/22/2022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A8C16A-7BCC-46D6-93B1-D13906C441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0E6B51-89F0-4B1E-BAAE-F01C1E9BB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8227C-5AF9-4484-B2D8-0EF484AC95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324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626FF5-92D5-44F3-8267-F431B3FECE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8B1F07-F126-4B97-BD7D-B773BF5497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2FDC24-B031-4D19-AB13-C3A156E6C4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2969D-2994-4D0D-9A1A-A13B27C82918}" type="datetimeFigureOut">
              <a:rPr lang="en-US" smtClean="0"/>
              <a:t>4/22/2022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93DCA6-780E-4764-A360-5FCBE25347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534C61-2725-477E-AD29-5DF7F31A73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8227C-5AF9-4484-B2D8-0EF484AC95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4437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C4A5A-1CBA-4CC1-AFE3-A8CDEEA52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A810C1-43E9-4702-A54A-3718AD5E8E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D18A7E-9BDB-4092-BC69-6EC5F09C0A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7D66E0-EF8A-4622-981C-05279AD18C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2969D-2994-4D0D-9A1A-A13B27C82918}" type="datetimeFigureOut">
              <a:rPr lang="en-US" smtClean="0"/>
              <a:t>4/22/2022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BA94A6-4D26-4B94-A415-F1D2E29389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A0388A-5251-4155-BD1D-55240FB7C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8227C-5AF9-4484-B2D8-0EF484AC95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1640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420E2-BF34-4E73-9728-24E1404AC9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3C4419-46FD-4A8C-801B-ECE0BE6AC2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97BCCA-DE75-4FB7-8E5F-90143098AA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744C37F-E97A-4AD9-8B0F-B69592DEC0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DE6607A-6805-48DB-B2F2-B78FF71C07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19EE40-540E-4CF4-B012-6C577E92F4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2969D-2994-4D0D-9A1A-A13B27C82918}" type="datetimeFigureOut">
              <a:rPr lang="en-US" smtClean="0"/>
              <a:t>4/22/2022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007EEC2-3B2F-4ECC-A759-503A0D8B34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FAA1AC8-5344-4D38-81BD-8D4415461B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8227C-5AF9-4484-B2D8-0EF484AC95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6064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209394-256D-4C28-A648-2BB7B0735C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D451C4C-48F7-4DE2-9B08-068DF4AC49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2969D-2994-4D0D-9A1A-A13B27C82918}" type="datetimeFigureOut">
              <a:rPr lang="en-US" smtClean="0"/>
              <a:t>4/22/2022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12D8CD-78B4-4126-A146-BCB6904434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61AFE6-49A8-430B-96D5-8572544CAE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8227C-5AF9-4484-B2D8-0EF484AC95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0386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6285B00-E056-4D65-8A6F-D5E84E6275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2969D-2994-4D0D-9A1A-A13B27C82918}" type="datetimeFigureOut">
              <a:rPr lang="en-US" smtClean="0"/>
              <a:t>4/22/2022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8A28EBB-5C12-4BAB-83C2-B5DC863C70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C695BC-CE2A-475A-B3B6-160688FD1C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8227C-5AF9-4484-B2D8-0EF484AC95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4192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47F81-44DD-4DFF-B2D7-18FEA84B9E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0743F8-8694-4FD7-933C-3831F93F4A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860387-AB2F-4712-B3B0-CC8B028192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6D5261-DF2D-485D-8E92-57D156E94F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2969D-2994-4D0D-9A1A-A13B27C82918}" type="datetimeFigureOut">
              <a:rPr lang="en-US" smtClean="0"/>
              <a:t>4/22/2022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B8055A-222B-48EE-82CA-DDF9F0BDB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83FB2E-04B5-427D-9AEC-BA21797F1C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8227C-5AF9-4484-B2D8-0EF484AC95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9670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B3021B-B99E-401A-A531-AFBE06D9A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8856D2B-BD76-452C-B1F6-8C5B0317250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5CB633-218A-409B-B535-8BA7A54956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D49A02-D950-4934-BF5E-17439D05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2969D-2994-4D0D-9A1A-A13B27C82918}" type="datetimeFigureOut">
              <a:rPr lang="en-US" smtClean="0"/>
              <a:t>4/22/2022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7CDA75-5F79-4367-A039-7E634C803D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C2E4F7-F484-4E87-8735-6E529B4E84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8227C-5AF9-4484-B2D8-0EF484AC95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8254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5730DB0-7078-4DE5-BECA-F08318ADAA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55A892-7762-477A-AF09-F6CCDEB748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67A2F4-F66C-4723-9567-CA91F22024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12969D-2994-4D0D-9A1A-A13B27C82918}" type="datetimeFigureOut">
              <a:rPr lang="en-US" smtClean="0"/>
              <a:t>4/22/2022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BB31AB-1A5C-4362-BFBB-EA1E77E0CD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5A625D-65E1-4923-BBCE-D02EB49E4C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F8227C-5AF9-4484-B2D8-0EF484AC95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0041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23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14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10" Type="http://schemas.openxmlformats.org/officeDocument/2006/relationships/image" Target="../media/image17.PN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21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extreme close up of line chart graphic">
            <a:extLst>
              <a:ext uri="{FF2B5EF4-FFF2-40B4-BE49-F238E27FC236}">
                <a16:creationId xmlns:a16="http://schemas.microsoft.com/office/drawing/2014/main" id="{FD8B4579-C8C3-4A21-A7DF-DDF8D44CEC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06651372-87B8-44F2-9E07-2CAAB8CF14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6552" y="384596"/>
            <a:ext cx="5298427" cy="1313088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B2EF9942-18DB-4162-9DBD-4E4206A78D5B}"/>
              </a:ext>
            </a:extLst>
          </p:cNvPr>
          <p:cNvGrpSpPr/>
          <p:nvPr/>
        </p:nvGrpSpPr>
        <p:grpSpPr>
          <a:xfrm>
            <a:off x="6096000" y="4127802"/>
            <a:ext cx="6000905" cy="2050509"/>
            <a:chOff x="6191075" y="3305262"/>
            <a:chExt cx="6000905" cy="2050509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7B848A3-BCC4-4ABD-AFED-1D75E58865B6}"/>
                </a:ext>
              </a:extLst>
            </p:cNvPr>
            <p:cNvSpPr/>
            <p:nvPr/>
          </p:nvSpPr>
          <p:spPr>
            <a:xfrm>
              <a:off x="6191075" y="3305262"/>
              <a:ext cx="3800213" cy="14392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CCC2424-EE27-4544-A8EB-AAA065BACA3D}"/>
                </a:ext>
              </a:extLst>
            </p:cNvPr>
            <p:cNvSpPr/>
            <p:nvPr/>
          </p:nvSpPr>
          <p:spPr>
            <a:xfrm>
              <a:off x="6358855" y="3517641"/>
              <a:ext cx="5833125" cy="1838130"/>
            </a:xfrm>
            <a:prstGeom prst="rect">
              <a:avLst/>
            </a:prstGeom>
            <a:solidFill>
              <a:srgbClr val="000000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 Rounded MT Bold" panose="020F0704030504030204" pitchFamily="34" charset="0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EA860472-A01F-416D-925C-C4F697339471}"/>
              </a:ext>
            </a:extLst>
          </p:cNvPr>
          <p:cNvSpPr txBox="1"/>
          <p:nvPr/>
        </p:nvSpPr>
        <p:spPr>
          <a:xfrm>
            <a:off x="6439948" y="4519650"/>
            <a:ext cx="47257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spc="600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DATA ANALYTICS</a:t>
            </a:r>
          </a:p>
          <a:p>
            <a:r>
              <a:rPr lang="en-US" sz="2800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BOOTCAMP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F7C75E85-E75C-4DE9-B8D9-76EE8DB0F873}"/>
              </a:ext>
            </a:extLst>
          </p:cNvPr>
          <p:cNvSpPr txBox="1">
            <a:spLocks/>
          </p:cNvSpPr>
          <p:nvPr/>
        </p:nvSpPr>
        <p:spPr>
          <a:xfrm>
            <a:off x="6439928" y="5460577"/>
            <a:ext cx="2585931" cy="31882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None/>
            </a:pPr>
            <a:r>
              <a:rPr lang="en-US" sz="1800" dirty="0">
                <a:solidFill>
                  <a:srgbClr val="FFFFFF"/>
                </a:solidFill>
                <a:latin typeface="Arial Narrow" panose="020B0606020202030204" pitchFamily="34" charset="0"/>
              </a:rPr>
              <a:t>Final Project 2022</a:t>
            </a:r>
          </a:p>
        </p:txBody>
      </p:sp>
    </p:spTree>
    <p:extLst>
      <p:ext uri="{BB962C8B-B14F-4D97-AF65-F5344CB8AC3E}">
        <p14:creationId xmlns:p14="http://schemas.microsoft.com/office/powerpoint/2010/main" val="3243427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9BFC90B-6E98-4845-A6E0-9FF44D8BD22D}"/>
              </a:ext>
            </a:extLst>
          </p:cNvPr>
          <p:cNvSpPr/>
          <p:nvPr/>
        </p:nvSpPr>
        <p:spPr>
          <a:xfrm>
            <a:off x="0" y="6467912"/>
            <a:ext cx="12192000" cy="28942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3BC16B-B609-4F3D-8AFE-DC952D387A3B}"/>
              </a:ext>
            </a:extLst>
          </p:cNvPr>
          <p:cNvSpPr txBox="1"/>
          <p:nvPr/>
        </p:nvSpPr>
        <p:spPr>
          <a:xfrm>
            <a:off x="58723" y="6436345"/>
            <a:ext cx="18293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Abadi" panose="020B0604020104020204" pitchFamily="34" charset="0"/>
              </a:rPr>
              <a:t>Final Project 2022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626800-4CC8-4192-9730-5DD5CB3AA949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75000"/>
            </a:schemeClr>
          </a:solidFill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badi" panose="020B0604020104020204" pitchFamily="34" charset="0"/>
              </a:rPr>
              <a:t>Analysis Phase: Data Splitting </a:t>
            </a:r>
          </a:p>
        </p:txBody>
      </p:sp>
      <p:graphicFrame>
        <p:nvGraphicFramePr>
          <p:cNvPr id="17" name="Content Placeholder 16">
            <a:extLst>
              <a:ext uri="{FF2B5EF4-FFF2-40B4-BE49-F238E27FC236}">
                <a16:creationId xmlns:a16="http://schemas.microsoft.com/office/drawing/2014/main" id="{332B316B-A53E-4987-99B0-387BD2107713}"/>
              </a:ext>
            </a:extLst>
          </p:cNvPr>
          <p:cNvGraphicFramePr>
            <a:graphicFrameLocks noGrp="1"/>
          </p:cNvGraphicFramePr>
          <p:nvPr>
            <p:ph sz="quarter" idx="4"/>
          </p:nvPr>
        </p:nvGraphicFramePr>
        <p:xfrm>
          <a:off x="633095" y="2536642"/>
          <a:ext cx="5183188" cy="36845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2" name="Content Placeholder 31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EA9C42A-6D68-4102-902D-2B9189B2FBE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9513" y="2536642"/>
            <a:ext cx="5157787" cy="2555475"/>
          </a:xfrm>
        </p:spPr>
      </p:pic>
    </p:spTree>
    <p:extLst>
      <p:ext uri="{BB962C8B-B14F-4D97-AF65-F5344CB8AC3E}">
        <p14:creationId xmlns:p14="http://schemas.microsoft.com/office/powerpoint/2010/main" val="40222500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9BFC90B-6E98-4845-A6E0-9FF44D8BD22D}"/>
              </a:ext>
            </a:extLst>
          </p:cNvPr>
          <p:cNvSpPr/>
          <p:nvPr/>
        </p:nvSpPr>
        <p:spPr>
          <a:xfrm>
            <a:off x="0" y="6467912"/>
            <a:ext cx="12192000" cy="28942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3BC16B-B609-4F3D-8AFE-DC952D387A3B}"/>
              </a:ext>
            </a:extLst>
          </p:cNvPr>
          <p:cNvSpPr txBox="1"/>
          <p:nvPr/>
        </p:nvSpPr>
        <p:spPr>
          <a:xfrm>
            <a:off x="58723" y="6436345"/>
            <a:ext cx="18293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Abadi" panose="020B0604020104020204" pitchFamily="34" charset="0"/>
              </a:rPr>
              <a:t>Final Project 2022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626800-4CC8-4192-9730-5DD5CB3AA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09334"/>
          </a:xfrm>
          <a:solidFill>
            <a:schemeClr val="accent1">
              <a:lumMod val="75000"/>
            </a:schemeClr>
          </a:solidFill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badi" panose="020B0604020104020204" pitchFamily="34" charset="0"/>
              </a:rPr>
              <a:t>Results of Analysis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F629C0-04FD-435D-89CE-5AB5F370F5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8533"/>
            <a:ext cx="5257800" cy="47884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Logistic Regression Model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sz="2000" dirty="0"/>
              <a:t>We see from accuracy score we had a 0.64% chance of predicting correctly a match. </a:t>
            </a:r>
          </a:p>
          <a:p>
            <a:r>
              <a:rPr lang="en-US" sz="2000" dirty="0"/>
              <a:t>The Classification Report showed an F1 score of .82 and Precision score of .82, Recall Score of .84.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1400" i="1" dirty="0"/>
              <a:t>Note: Precision Score measures the proportion of correct positive predictions</a:t>
            </a:r>
          </a:p>
          <a:p>
            <a:pPr marL="0" indent="0">
              <a:buNone/>
            </a:pPr>
            <a:r>
              <a:rPr lang="en-US" sz="1400" i="1" dirty="0"/>
              <a:t>Recall Score measures the coverage of actual positive labels.</a:t>
            </a:r>
          </a:p>
          <a:p>
            <a:pPr marL="0" indent="0">
              <a:buNone/>
            </a:pPr>
            <a:r>
              <a:rPr lang="en-US" sz="1400" i="1" dirty="0"/>
              <a:t>F1 Score is the harmonic mean of the precision score and the recall score. </a:t>
            </a:r>
          </a:p>
        </p:txBody>
      </p:sp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C2050BBF-E7E1-4209-A0FC-77574AA217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4898" y="1174460"/>
            <a:ext cx="4848902" cy="1702376"/>
          </a:xfrm>
          <a:prstGeom prst="rect">
            <a:avLst/>
          </a:prstGeom>
        </p:spPr>
      </p:pic>
      <p:pic>
        <p:nvPicPr>
          <p:cNvPr id="12" name="Picture 11" descr="Table&#10;&#10;Description automatically generated">
            <a:extLst>
              <a:ext uri="{FF2B5EF4-FFF2-40B4-BE49-F238E27FC236}">
                <a16:creationId xmlns:a16="http://schemas.microsoft.com/office/drawing/2014/main" id="{E1F12411-688C-4AB3-9E60-4CDB404A8E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5244" y="2997354"/>
            <a:ext cx="4998556" cy="2898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85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9BFC90B-6E98-4845-A6E0-9FF44D8BD22D}"/>
              </a:ext>
            </a:extLst>
          </p:cNvPr>
          <p:cNvSpPr/>
          <p:nvPr/>
        </p:nvSpPr>
        <p:spPr>
          <a:xfrm>
            <a:off x="0" y="6467912"/>
            <a:ext cx="12192000" cy="28942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3BC16B-B609-4F3D-8AFE-DC952D387A3B}"/>
              </a:ext>
            </a:extLst>
          </p:cNvPr>
          <p:cNvSpPr txBox="1"/>
          <p:nvPr/>
        </p:nvSpPr>
        <p:spPr>
          <a:xfrm>
            <a:off x="58723" y="6436345"/>
            <a:ext cx="18293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Abadi" panose="020B0604020104020204" pitchFamily="34" charset="0"/>
              </a:rPr>
              <a:t>Final Project 2022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626800-4CC8-4192-9730-5DD5CB3AA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09334"/>
          </a:xfrm>
          <a:solidFill>
            <a:schemeClr val="accent1">
              <a:lumMod val="75000"/>
            </a:schemeClr>
          </a:solidFill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badi" panose="020B0604020104020204" pitchFamily="34" charset="0"/>
              </a:rPr>
              <a:t>Results of Analysis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0475F0E-D845-40B0-8795-C9482CEC6822}"/>
              </a:ext>
            </a:extLst>
          </p:cNvPr>
          <p:cNvSpPr txBox="1"/>
          <p:nvPr/>
        </p:nvSpPr>
        <p:spPr>
          <a:xfrm>
            <a:off x="838200" y="1354865"/>
            <a:ext cx="3945399" cy="42780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Balanced Random Forest Model </a:t>
            </a:r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We see from accuracy score we had a 0.77% chance of predicting correctly a match. </a:t>
            </a:r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The Classification Report showed an F1 score of .78 and Precision score of .84, Recall Score of .76. </a:t>
            </a:r>
          </a:p>
          <a:p>
            <a:pPr marL="0" indent="0">
              <a:buNone/>
            </a:pPr>
            <a:r>
              <a:rPr lang="en-US" sz="1200" i="1" dirty="0"/>
              <a:t>Note: Precision Score measures the proportion of correct positive predictions</a:t>
            </a:r>
          </a:p>
          <a:p>
            <a:pPr marL="0" indent="0">
              <a:buNone/>
            </a:pPr>
            <a:r>
              <a:rPr lang="en-US" sz="1200" i="1" dirty="0"/>
              <a:t>Recall Score measures the coverage of actual positive labels.</a:t>
            </a:r>
          </a:p>
          <a:p>
            <a:pPr marL="0" indent="0">
              <a:buNone/>
            </a:pPr>
            <a:r>
              <a:rPr lang="en-US" sz="1200" i="1" dirty="0"/>
              <a:t>F1 Score is the harmonic mean of the precision score and the recall score. </a:t>
            </a:r>
          </a:p>
        </p:txBody>
      </p:sp>
      <p:pic>
        <p:nvPicPr>
          <p:cNvPr id="18" name="Picture 17" descr="Graphical user interface, text, application, Word&#10;&#10;Description automatically generated">
            <a:extLst>
              <a:ext uri="{FF2B5EF4-FFF2-40B4-BE49-F238E27FC236}">
                <a16:creationId xmlns:a16="http://schemas.microsoft.com/office/drawing/2014/main" id="{093C2B0C-7543-4CBB-85A1-0CB4CC4AA4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3599" y="1257857"/>
            <a:ext cx="6620799" cy="2236055"/>
          </a:xfrm>
          <a:prstGeom prst="rect">
            <a:avLst/>
          </a:prstGeom>
        </p:spPr>
      </p:pic>
      <p:pic>
        <p:nvPicPr>
          <p:cNvPr id="20" name="Picture 19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C5FB6B41-84C8-4AB1-95B4-623690B4AD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3599" y="3317653"/>
            <a:ext cx="6561880" cy="2346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1141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9BFC90B-6E98-4845-A6E0-9FF44D8BD22D}"/>
              </a:ext>
            </a:extLst>
          </p:cNvPr>
          <p:cNvSpPr/>
          <p:nvPr/>
        </p:nvSpPr>
        <p:spPr>
          <a:xfrm>
            <a:off x="0" y="6467912"/>
            <a:ext cx="12192000" cy="28942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3BC16B-B609-4F3D-8AFE-DC952D387A3B}"/>
              </a:ext>
            </a:extLst>
          </p:cNvPr>
          <p:cNvSpPr txBox="1"/>
          <p:nvPr/>
        </p:nvSpPr>
        <p:spPr>
          <a:xfrm>
            <a:off x="58723" y="6436345"/>
            <a:ext cx="18293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Abadi" panose="020B0604020104020204" pitchFamily="34" charset="0"/>
              </a:rPr>
              <a:t>Final Project 2022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626800-4CC8-4192-9730-5DD5CB3AA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09334"/>
          </a:xfrm>
          <a:solidFill>
            <a:schemeClr val="accent1">
              <a:lumMod val="75000"/>
            </a:schemeClr>
          </a:solidFill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badi" panose="020B0604020104020204" pitchFamily="34" charset="0"/>
              </a:rPr>
              <a:t>Recommendations for future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2424E6-F448-48A2-9490-55CEED87F4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75127"/>
            <a:ext cx="10515600" cy="4901836"/>
          </a:xfrm>
        </p:spPr>
        <p:txBody>
          <a:bodyPr>
            <a:normAutofit/>
          </a:bodyPr>
          <a:lstStyle/>
          <a:p>
            <a:endParaRPr lang="en-US" sz="2000" dirty="0">
              <a:latin typeface="Abadi" panose="020B0604020104020204" pitchFamily="34" charset="0"/>
            </a:endParaRPr>
          </a:p>
          <a:p>
            <a:r>
              <a:rPr lang="en-US" sz="2000" dirty="0">
                <a:latin typeface="Abadi" panose="020B0604020104020204" pitchFamily="34" charset="0"/>
              </a:rPr>
              <a:t>Further the feature engineering by selection of new features. </a:t>
            </a:r>
            <a:endParaRPr lang="en-US" sz="2000" dirty="0">
              <a:highlight>
                <a:srgbClr val="FFFF00"/>
              </a:highlight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8882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9BFC90B-6E98-4845-A6E0-9FF44D8BD22D}"/>
              </a:ext>
            </a:extLst>
          </p:cNvPr>
          <p:cNvSpPr/>
          <p:nvPr/>
        </p:nvSpPr>
        <p:spPr>
          <a:xfrm>
            <a:off x="0" y="6467912"/>
            <a:ext cx="12192000" cy="28942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3BC16B-B609-4F3D-8AFE-DC952D387A3B}"/>
              </a:ext>
            </a:extLst>
          </p:cNvPr>
          <p:cNvSpPr txBox="1"/>
          <p:nvPr/>
        </p:nvSpPr>
        <p:spPr>
          <a:xfrm>
            <a:off x="58723" y="6436345"/>
            <a:ext cx="18293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Abadi" panose="020B0604020104020204" pitchFamily="34" charset="0"/>
              </a:rPr>
              <a:t>Final Project 2022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626800-4CC8-4192-9730-5DD5CB3AA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09334"/>
          </a:xfrm>
          <a:solidFill>
            <a:schemeClr val="accent1">
              <a:lumMod val="75000"/>
            </a:schemeClr>
          </a:solidFill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badi" panose="020B0604020104020204" pitchFamily="34" charset="0"/>
              </a:rPr>
              <a:t>Technologies, Languages, Tools, and Algorithms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14AB4A-25C6-460A-8B39-6B76DF0210B2}"/>
              </a:ext>
            </a:extLst>
          </p:cNvPr>
          <p:cNvSpPr txBox="1"/>
          <p:nvPr/>
        </p:nvSpPr>
        <p:spPr>
          <a:xfrm>
            <a:off x="972424" y="1367406"/>
            <a:ext cx="1504836" cy="6463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Development </a:t>
            </a:r>
          </a:p>
          <a:p>
            <a:pPr algn="ctr"/>
            <a:r>
              <a:rPr lang="en-US" dirty="0"/>
              <a:t>Environment</a:t>
            </a:r>
          </a:p>
        </p:txBody>
      </p:sp>
      <p:pic>
        <p:nvPicPr>
          <p:cNvPr id="16" name="Picture 15" descr="Logo&#10;&#10;Description automatically generated">
            <a:extLst>
              <a:ext uri="{FF2B5EF4-FFF2-40B4-BE49-F238E27FC236}">
                <a16:creationId xmlns:a16="http://schemas.microsoft.com/office/drawing/2014/main" id="{EF9E2E72-5B5E-4B9B-A043-614AC697C6C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239" b="20863"/>
          <a:stretch/>
        </p:blipFill>
        <p:spPr>
          <a:xfrm>
            <a:off x="1058821" y="2296554"/>
            <a:ext cx="1418439" cy="778710"/>
          </a:xfrm>
          <a:prstGeom prst="rect">
            <a:avLst/>
          </a:prstGeom>
        </p:spPr>
      </p:pic>
      <p:pic>
        <p:nvPicPr>
          <p:cNvPr id="20" name="Picture 19" descr="Logo&#10;&#10;Description automatically generated">
            <a:extLst>
              <a:ext uri="{FF2B5EF4-FFF2-40B4-BE49-F238E27FC236}">
                <a16:creationId xmlns:a16="http://schemas.microsoft.com/office/drawing/2014/main" id="{78A85550-B701-4C23-A456-B7301B374D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285" y="3165554"/>
            <a:ext cx="1342938" cy="671469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365FC10B-CF65-44FD-B380-E5F8B8259A3D}"/>
              </a:ext>
            </a:extLst>
          </p:cNvPr>
          <p:cNvSpPr txBox="1"/>
          <p:nvPr/>
        </p:nvSpPr>
        <p:spPr>
          <a:xfrm>
            <a:off x="3143539" y="1367405"/>
            <a:ext cx="1443793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Data</a:t>
            </a:r>
          </a:p>
          <a:p>
            <a:pPr algn="ctr"/>
            <a:r>
              <a:rPr lang="en-US" dirty="0"/>
              <a:t>Management</a:t>
            </a:r>
          </a:p>
        </p:txBody>
      </p:sp>
      <p:pic>
        <p:nvPicPr>
          <p:cNvPr id="29" name="Picture 28" descr="Icon&#10;&#10;Description automatically generated">
            <a:extLst>
              <a:ext uri="{FF2B5EF4-FFF2-40B4-BE49-F238E27FC236}">
                <a16:creationId xmlns:a16="http://schemas.microsoft.com/office/drawing/2014/main" id="{4FDDE11D-C089-495C-9599-26F0D88034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484" y="2396882"/>
            <a:ext cx="603902" cy="578054"/>
          </a:xfrm>
          <a:prstGeom prst="rect">
            <a:avLst/>
          </a:prstGeom>
        </p:spPr>
      </p:pic>
      <p:pic>
        <p:nvPicPr>
          <p:cNvPr id="31" name="Picture 30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702E030D-D7AA-4EE0-B4B0-8A84DF55D8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9627" y="3165207"/>
            <a:ext cx="1891615" cy="613093"/>
          </a:xfrm>
          <a:prstGeom prst="rect">
            <a:avLst/>
          </a:prstGeom>
        </p:spPr>
      </p:pic>
      <p:pic>
        <p:nvPicPr>
          <p:cNvPr id="37" name="Picture 36" descr="Shape, logo&#10;&#10;Description automatically generated">
            <a:extLst>
              <a:ext uri="{FF2B5EF4-FFF2-40B4-BE49-F238E27FC236}">
                <a16:creationId xmlns:a16="http://schemas.microsoft.com/office/drawing/2014/main" id="{72F75428-F298-444F-93AD-AD73E47EA21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7986" y="4094401"/>
            <a:ext cx="2134896" cy="478909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831D8DF9-F4F1-405E-A4F3-8921D2A729FF}"/>
              </a:ext>
            </a:extLst>
          </p:cNvPr>
          <p:cNvSpPr txBox="1"/>
          <p:nvPr/>
        </p:nvSpPr>
        <p:spPr>
          <a:xfrm>
            <a:off x="5495109" y="1342238"/>
            <a:ext cx="1504836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Languages  </a:t>
            </a:r>
          </a:p>
          <a:p>
            <a:pPr algn="ctr"/>
            <a:endParaRPr lang="en-US" dirty="0"/>
          </a:p>
        </p:txBody>
      </p:sp>
      <p:pic>
        <p:nvPicPr>
          <p:cNvPr id="40" name="Picture 39" descr="Logo&#10;&#10;Description automatically generated">
            <a:extLst>
              <a:ext uri="{FF2B5EF4-FFF2-40B4-BE49-F238E27FC236}">
                <a16:creationId xmlns:a16="http://schemas.microsoft.com/office/drawing/2014/main" id="{50B57FE5-3FF1-4724-98FA-9A0F53E845B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5755" y="2396882"/>
            <a:ext cx="911429" cy="911429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9B98B109-3DED-48F3-B90E-4F91012DF052}"/>
              </a:ext>
            </a:extLst>
          </p:cNvPr>
          <p:cNvSpPr txBox="1"/>
          <p:nvPr/>
        </p:nvSpPr>
        <p:spPr>
          <a:xfrm>
            <a:off x="7951480" y="1354403"/>
            <a:ext cx="3268095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Data</a:t>
            </a:r>
          </a:p>
          <a:p>
            <a:pPr algn="ctr"/>
            <a:r>
              <a:rPr lang="en-US" dirty="0"/>
              <a:t>Visualization</a:t>
            </a:r>
          </a:p>
        </p:txBody>
      </p:sp>
      <p:pic>
        <p:nvPicPr>
          <p:cNvPr id="55" name="Picture 54" descr="Chart&#10;&#10;Description automatically generated">
            <a:extLst>
              <a:ext uri="{FF2B5EF4-FFF2-40B4-BE49-F238E27FC236}">
                <a16:creationId xmlns:a16="http://schemas.microsoft.com/office/drawing/2014/main" id="{E31359C8-EF8A-4D94-A514-8F2C0F17387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0680" y="2339594"/>
            <a:ext cx="1148129" cy="1148129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73608ECA-2429-41CD-81DD-C84023359BAD}"/>
              </a:ext>
            </a:extLst>
          </p:cNvPr>
          <p:cNvSpPr txBox="1"/>
          <p:nvPr/>
        </p:nvSpPr>
        <p:spPr>
          <a:xfrm>
            <a:off x="7951481" y="3670595"/>
            <a:ext cx="3233620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Algorithms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4692B16-72CF-4E8F-80C2-901260DE1B38}"/>
              </a:ext>
            </a:extLst>
          </p:cNvPr>
          <p:cNvSpPr txBox="1"/>
          <p:nvPr/>
        </p:nvSpPr>
        <p:spPr>
          <a:xfrm>
            <a:off x="7951481" y="4132260"/>
            <a:ext cx="323729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Supervised Machine Learning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Logistic Regression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Naïve Bayes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Balanced Random Forest</a:t>
            </a:r>
          </a:p>
        </p:txBody>
      </p:sp>
      <p:pic>
        <p:nvPicPr>
          <p:cNvPr id="62" name="Picture 61" descr="A picture containing shape&#10;&#10;Description automatically generated">
            <a:extLst>
              <a:ext uri="{FF2B5EF4-FFF2-40B4-BE49-F238E27FC236}">
                <a16:creationId xmlns:a16="http://schemas.microsoft.com/office/drawing/2014/main" id="{28886C1E-6A0F-4587-B948-CFEEF29DA52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659" y="4077910"/>
            <a:ext cx="1076190" cy="5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5231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9BFC90B-6E98-4845-A6E0-9FF44D8BD22D}"/>
              </a:ext>
            </a:extLst>
          </p:cNvPr>
          <p:cNvSpPr/>
          <p:nvPr/>
        </p:nvSpPr>
        <p:spPr>
          <a:xfrm>
            <a:off x="0" y="6467912"/>
            <a:ext cx="12192000" cy="28942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3BC16B-B609-4F3D-8AFE-DC952D387A3B}"/>
              </a:ext>
            </a:extLst>
          </p:cNvPr>
          <p:cNvSpPr txBox="1"/>
          <p:nvPr/>
        </p:nvSpPr>
        <p:spPr>
          <a:xfrm>
            <a:off x="58723" y="6436345"/>
            <a:ext cx="18293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Abadi" panose="020B0604020104020204" pitchFamily="34" charset="0"/>
              </a:rPr>
              <a:t>Final Project 2022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626800-4CC8-4192-9730-5DD5CB3AA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09334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badi" panose="020B0604020104020204" pitchFamily="34" charset="0"/>
              </a:rPr>
              <a:t>Team </a:t>
            </a:r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latin typeface="Abadi" panose="020B0604020104020204" pitchFamily="34" charset="0"/>
              </a:rPr>
              <a:t>Blue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2424E6-F448-48A2-9490-55CEED87F4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75127"/>
            <a:ext cx="10515600" cy="4901836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Abadi" panose="020B0604020104020204" pitchFamily="34" charset="0"/>
              </a:rPr>
              <a:t>Gajardoni, Ana</a:t>
            </a:r>
          </a:p>
          <a:p>
            <a:r>
              <a:rPr lang="en-US" sz="3200" dirty="0">
                <a:latin typeface="Abadi" panose="020B0604020104020204" pitchFamily="34" charset="0"/>
              </a:rPr>
              <a:t>Trasher, Kristi</a:t>
            </a:r>
          </a:p>
          <a:p>
            <a:r>
              <a:rPr lang="en-US" sz="3200" dirty="0">
                <a:latin typeface="Abadi" panose="020B0604020104020204" pitchFamily="34" charset="0"/>
              </a:rPr>
              <a:t>Gonzalez, David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4E8CB4E-C346-4088-9911-024E2EFF280E}"/>
              </a:ext>
            </a:extLst>
          </p:cNvPr>
          <p:cNvCxnSpPr/>
          <p:nvPr/>
        </p:nvCxnSpPr>
        <p:spPr>
          <a:xfrm>
            <a:off x="838200" y="1098959"/>
            <a:ext cx="10515600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84389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63B4B85B-7896-46AD-AB3E-85F1F6B720AC}"/>
              </a:ext>
            </a:extLst>
          </p:cNvPr>
          <p:cNvSpPr/>
          <p:nvPr/>
        </p:nvSpPr>
        <p:spPr>
          <a:xfrm>
            <a:off x="3804357" y="3661626"/>
            <a:ext cx="8115001" cy="510538"/>
          </a:xfrm>
          <a:prstGeom prst="rect">
            <a:avLst/>
          </a:prstGeom>
          <a:solidFill>
            <a:srgbClr val="5A3853"/>
          </a:solidFill>
          <a:ln>
            <a:solidFill>
              <a:srgbClr val="5A38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9BFC90B-6E98-4845-A6E0-9FF44D8BD22D}"/>
              </a:ext>
            </a:extLst>
          </p:cNvPr>
          <p:cNvSpPr/>
          <p:nvPr/>
        </p:nvSpPr>
        <p:spPr>
          <a:xfrm>
            <a:off x="0" y="6467912"/>
            <a:ext cx="12192000" cy="28942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3BC16B-B609-4F3D-8AFE-DC952D387A3B}"/>
              </a:ext>
            </a:extLst>
          </p:cNvPr>
          <p:cNvSpPr txBox="1"/>
          <p:nvPr/>
        </p:nvSpPr>
        <p:spPr>
          <a:xfrm>
            <a:off x="58723" y="6436345"/>
            <a:ext cx="18293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Abadi" panose="020B0604020104020204" pitchFamily="34" charset="0"/>
              </a:rPr>
              <a:t>Final Project 2022</a:t>
            </a:r>
          </a:p>
        </p:txBody>
      </p:sp>
      <p:pic>
        <p:nvPicPr>
          <p:cNvPr id="11" name="Picture 10" descr="A picture containing text&#10;&#10;Description automatically generated">
            <a:extLst>
              <a:ext uri="{FF2B5EF4-FFF2-40B4-BE49-F238E27FC236}">
                <a16:creationId xmlns:a16="http://schemas.microsoft.com/office/drawing/2014/main" id="{EE520D46-86D7-490C-B1B9-D6680AF5AA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714"/>
            <a:ext cx="12192000" cy="302175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2F9EC89-33F3-495F-B7D1-3E952835AAD5}"/>
              </a:ext>
            </a:extLst>
          </p:cNvPr>
          <p:cNvSpPr txBox="1"/>
          <p:nvPr/>
        </p:nvSpPr>
        <p:spPr>
          <a:xfrm>
            <a:off x="7531607" y="1531566"/>
            <a:ext cx="13612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Abadi" panose="020B0604020104020204" pitchFamily="34" charset="0"/>
              </a:rPr>
              <a:t>Topic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B2B2CE1-74E3-4DD2-9366-9CB2AD9EA893}"/>
              </a:ext>
            </a:extLst>
          </p:cNvPr>
          <p:cNvSpPr/>
          <p:nvPr/>
        </p:nvSpPr>
        <p:spPr>
          <a:xfrm>
            <a:off x="7531607" y="1929367"/>
            <a:ext cx="412484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badi" panose="020B0604020104020204" pitchFamily="34" charset="0"/>
              </a:rPr>
              <a:t>Speed Dating</a:t>
            </a:r>
            <a:endParaRPr lang="en-US" sz="54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13D4D58-1F5C-4699-81E0-30581851B0B3}"/>
              </a:ext>
            </a:extLst>
          </p:cNvPr>
          <p:cNvSpPr/>
          <p:nvPr/>
        </p:nvSpPr>
        <p:spPr>
          <a:xfrm>
            <a:off x="159390" y="2718032"/>
            <a:ext cx="3615655" cy="710967"/>
          </a:xfrm>
          <a:prstGeom prst="rect">
            <a:avLst/>
          </a:prstGeom>
          <a:solidFill>
            <a:srgbClr val="86364D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Reason why we selected this topic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7F0AF1C-4B53-4550-97AF-AB09BCB46D74}"/>
              </a:ext>
            </a:extLst>
          </p:cNvPr>
          <p:cNvSpPr txBox="1"/>
          <p:nvPr/>
        </p:nvSpPr>
        <p:spPr>
          <a:xfrm>
            <a:off x="224870" y="3394442"/>
            <a:ext cx="3484693" cy="1015663"/>
          </a:xfrm>
          <a:prstGeom prst="rect">
            <a:avLst/>
          </a:prstGeom>
          <a:noFill/>
          <a:ln>
            <a:solidFill>
              <a:srgbClr val="90384F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badi" panose="020B0604020104020204" pitchFamily="34" charset="0"/>
              </a:rPr>
              <a:t>Fun topic that meets requirements for the machine learning project.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0E035E5-AB1A-4EAE-8BD1-D6221FFCA6EB}"/>
              </a:ext>
            </a:extLst>
          </p:cNvPr>
          <p:cNvSpPr txBox="1"/>
          <p:nvPr/>
        </p:nvSpPr>
        <p:spPr>
          <a:xfrm>
            <a:off x="3896554" y="3717608"/>
            <a:ext cx="2438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Data Source Description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C7E991D-7665-4144-95AE-76C38D476F45}"/>
              </a:ext>
            </a:extLst>
          </p:cNvPr>
          <p:cNvSpPr txBox="1"/>
          <p:nvPr/>
        </p:nvSpPr>
        <p:spPr>
          <a:xfrm>
            <a:off x="3804358" y="4227246"/>
            <a:ext cx="81150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badi" panose="020B0604020104020204" pitchFamily="34" charset="0"/>
              </a:rPr>
              <a:t>The dataset contains data that was gathered from a speed dating experiments from 2002-2004.  This experiment consisted of participants of the opposite sex engaging in a 4-minute conversation with one another. Each participant then gave a ranking on their perception of the other person for several attributes including attractiveness, sincerity, intelligence, fun, ambition, ands shared interests ,demographics, dating habits, self-perception across key attributes, beliefs on what others find valuable in a mate, and lifestyle information. Dataset contains 195 attributes.</a:t>
            </a:r>
          </a:p>
        </p:txBody>
      </p:sp>
    </p:spTree>
    <p:extLst>
      <p:ext uri="{BB962C8B-B14F-4D97-AF65-F5344CB8AC3E}">
        <p14:creationId xmlns:p14="http://schemas.microsoft.com/office/powerpoint/2010/main" val="12556297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9BFC90B-6E98-4845-A6E0-9FF44D8BD22D}"/>
              </a:ext>
            </a:extLst>
          </p:cNvPr>
          <p:cNvSpPr/>
          <p:nvPr/>
        </p:nvSpPr>
        <p:spPr>
          <a:xfrm>
            <a:off x="0" y="6467912"/>
            <a:ext cx="12192000" cy="28942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3BC16B-B609-4F3D-8AFE-DC952D387A3B}"/>
              </a:ext>
            </a:extLst>
          </p:cNvPr>
          <p:cNvSpPr txBox="1"/>
          <p:nvPr/>
        </p:nvSpPr>
        <p:spPr>
          <a:xfrm>
            <a:off x="58723" y="6436345"/>
            <a:ext cx="18293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Abadi" panose="020B0604020104020204" pitchFamily="34" charset="0"/>
              </a:rPr>
              <a:t>Final Project 2022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626800-4CC8-4192-9730-5DD5CB3AA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09334"/>
          </a:xfrm>
          <a:solidFill>
            <a:schemeClr val="accent1">
              <a:lumMod val="75000"/>
            </a:schemeClr>
          </a:solidFill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badi" panose="020B0604020104020204" pitchFamily="34" charset="0"/>
              </a:rPr>
              <a:t>Questions we hope to answer with the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2424E6-F448-48A2-9490-55CEED87F4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10018"/>
            <a:ext cx="6703503" cy="3565321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Abadi" panose="020B0604020104020204" pitchFamily="34" charset="0"/>
              </a:rPr>
              <a:t>Can a machine learning model help in predicting and/or improving the speed dating process?</a:t>
            </a:r>
          </a:p>
          <a:p>
            <a:r>
              <a:rPr lang="en-US" sz="2000" dirty="0">
                <a:latin typeface="Abadi" panose="020B0604020104020204" pitchFamily="34" charset="0"/>
              </a:rPr>
              <a:t>Output is Match or No Match based on input data from speed dating experiment.</a:t>
            </a:r>
          </a:p>
        </p:txBody>
      </p:sp>
      <p:pic>
        <p:nvPicPr>
          <p:cNvPr id="11" name="Picture 10" descr="A picture containing yellow, glass&#10;&#10;Description automatically generated">
            <a:extLst>
              <a:ext uri="{FF2B5EF4-FFF2-40B4-BE49-F238E27FC236}">
                <a16:creationId xmlns:a16="http://schemas.microsoft.com/office/drawing/2014/main" id="{AC0A92E7-FB06-4D88-9315-9AE4F700BB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4983" y="1287191"/>
            <a:ext cx="3543650" cy="508919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15509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9BFC90B-6E98-4845-A6E0-9FF44D8BD22D}"/>
              </a:ext>
            </a:extLst>
          </p:cNvPr>
          <p:cNvSpPr/>
          <p:nvPr/>
        </p:nvSpPr>
        <p:spPr>
          <a:xfrm>
            <a:off x="0" y="6467912"/>
            <a:ext cx="12192000" cy="28942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3BC16B-B609-4F3D-8AFE-DC952D387A3B}"/>
              </a:ext>
            </a:extLst>
          </p:cNvPr>
          <p:cNvSpPr txBox="1"/>
          <p:nvPr/>
        </p:nvSpPr>
        <p:spPr>
          <a:xfrm>
            <a:off x="58723" y="6436345"/>
            <a:ext cx="18293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Abadi" panose="020B0604020104020204" pitchFamily="34" charset="0"/>
              </a:rPr>
              <a:t>Final Project 2022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626800-4CC8-4192-9730-5DD5CB3AA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09334"/>
          </a:xfrm>
          <a:solidFill>
            <a:schemeClr val="accent1">
              <a:lumMod val="75000"/>
            </a:schemeClr>
          </a:solidFill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badi" panose="020B0604020104020204" pitchFamily="34" charset="0"/>
              </a:rPr>
              <a:t>Database Creation (DB Name: </a:t>
            </a:r>
            <a:r>
              <a:rPr lang="en-US" sz="2800" dirty="0">
                <a:solidFill>
                  <a:schemeClr val="accent4">
                    <a:lumMod val="60000"/>
                    <a:lumOff val="40000"/>
                  </a:schemeClr>
                </a:solidFill>
                <a:latin typeface="Abadi" panose="020B0604020104020204" pitchFamily="34" charset="0"/>
              </a:rPr>
              <a:t>SpeedDate</a:t>
            </a:r>
            <a:r>
              <a:rPr lang="en-US" sz="2800" dirty="0">
                <a:solidFill>
                  <a:schemeClr val="bg1"/>
                </a:solidFill>
                <a:latin typeface="Abadi" panose="020B0604020104020204" pitchFamily="34" charset="0"/>
              </a:rPr>
              <a:t>)</a:t>
            </a: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F901E5B5-8859-4DCB-A4C6-5A530E3CD2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392572"/>
            <a:ext cx="6122441" cy="3512421"/>
          </a:xfrm>
          <a:prstGeom prst="rect">
            <a:avLst/>
          </a:prstGeom>
          <a:ln w="12700" cap="sq">
            <a:solidFill>
              <a:srgbClr val="FF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Picture 10" descr="Graphical user interface, application&#10;&#10;Description automatically generated with medium confidence">
            <a:extLst>
              <a:ext uri="{FF2B5EF4-FFF2-40B4-BE49-F238E27FC236}">
                <a16:creationId xmlns:a16="http://schemas.microsoft.com/office/drawing/2014/main" id="{A5AED88B-4C3A-4F2B-AC18-1A66B03AEF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180" y="3137484"/>
            <a:ext cx="3180411" cy="3112316"/>
          </a:xfrm>
          <a:prstGeom prst="rect">
            <a:avLst/>
          </a:prstGeom>
          <a:ln w="12700">
            <a:solidFill>
              <a:srgbClr val="3366CC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 descr="Graphical user interface, application, table&#10;&#10;Description automatically generated">
            <a:extLst>
              <a:ext uri="{FF2B5EF4-FFF2-40B4-BE49-F238E27FC236}">
                <a16:creationId xmlns:a16="http://schemas.microsoft.com/office/drawing/2014/main" id="{ECDE48C8-71E7-4E23-A12C-9F8444FAB9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4011" y="2035278"/>
            <a:ext cx="7555565" cy="3571816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44652443"/>
      </p:ext>
    </p:extLst>
  </p:cSld>
  <p:clrMapOvr>
    <a:masterClrMapping/>
  </p:clrMapOvr>
  <p:transition spd="med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9BFC90B-6E98-4845-A6E0-9FF44D8BD22D}"/>
              </a:ext>
            </a:extLst>
          </p:cNvPr>
          <p:cNvSpPr/>
          <p:nvPr/>
        </p:nvSpPr>
        <p:spPr>
          <a:xfrm>
            <a:off x="0" y="6467912"/>
            <a:ext cx="12192000" cy="28942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3BC16B-B609-4F3D-8AFE-DC952D387A3B}"/>
              </a:ext>
            </a:extLst>
          </p:cNvPr>
          <p:cNvSpPr txBox="1"/>
          <p:nvPr/>
        </p:nvSpPr>
        <p:spPr>
          <a:xfrm>
            <a:off x="58723" y="6436345"/>
            <a:ext cx="18293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Abadi" panose="020B0604020104020204" pitchFamily="34" charset="0"/>
              </a:rPr>
              <a:t>Final Project 2022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626800-4CC8-4192-9730-5DD5CB3AA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09334"/>
          </a:xfrm>
          <a:solidFill>
            <a:schemeClr val="accent1">
              <a:lumMod val="75000"/>
            </a:schemeClr>
          </a:solidFill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badi" panose="020B0604020104020204" pitchFamily="34" charset="0"/>
              </a:rPr>
              <a:t>Data Exploration Phase Description</a:t>
            </a:r>
          </a:p>
        </p:txBody>
      </p:sp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C02B6F66-1D86-4505-A346-08B05084AD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969" y="1743374"/>
            <a:ext cx="4869724" cy="2445312"/>
          </a:xfrm>
          <a:prstGeom prst="rect">
            <a:avLst/>
          </a:prstGeom>
          <a:ln w="9525">
            <a:solidFill>
              <a:srgbClr val="3366CC"/>
            </a:solidFill>
          </a:ln>
        </p:spPr>
      </p:pic>
      <p:pic>
        <p:nvPicPr>
          <p:cNvPr id="9" name="Picture 8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25606ED-D4D2-4104-9E9E-3506C64E88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6693" y="1442510"/>
            <a:ext cx="3620637" cy="24948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 descr="Table&#10;&#10;Description automatically generated with medium confidence">
            <a:extLst>
              <a:ext uri="{FF2B5EF4-FFF2-40B4-BE49-F238E27FC236}">
                <a16:creationId xmlns:a16="http://schemas.microsoft.com/office/drawing/2014/main" id="{EAE04FB7-D093-453F-9546-3BFB1713F1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9682" y="1310513"/>
            <a:ext cx="2494352" cy="3963628"/>
          </a:xfrm>
          <a:prstGeom prst="rect">
            <a:avLst/>
          </a:prstGeom>
          <a:ln w="12700">
            <a:solidFill>
              <a:srgbClr val="FF0000"/>
            </a:solidFill>
          </a:ln>
        </p:spPr>
      </p:pic>
      <p:pic>
        <p:nvPicPr>
          <p:cNvPr id="13" name="Picture 1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FAD322FE-4258-4129-AA50-AC78BBDAD4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569" y="4324739"/>
            <a:ext cx="10138504" cy="1898804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8C34373-7FF4-4529-9ADB-561844BB88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27957" y="3537803"/>
            <a:ext cx="2836828" cy="252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6816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9BFC90B-6E98-4845-A6E0-9FF44D8BD22D}"/>
              </a:ext>
            </a:extLst>
          </p:cNvPr>
          <p:cNvSpPr/>
          <p:nvPr/>
        </p:nvSpPr>
        <p:spPr>
          <a:xfrm>
            <a:off x="0" y="6467912"/>
            <a:ext cx="12192000" cy="28942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3BC16B-B609-4F3D-8AFE-DC952D387A3B}"/>
              </a:ext>
            </a:extLst>
          </p:cNvPr>
          <p:cNvSpPr txBox="1"/>
          <p:nvPr/>
        </p:nvSpPr>
        <p:spPr>
          <a:xfrm>
            <a:off x="58723" y="6436345"/>
            <a:ext cx="18293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Abadi" panose="020B0604020104020204" pitchFamily="34" charset="0"/>
              </a:rPr>
              <a:t>Final Project 2022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626800-4CC8-4192-9730-5DD5CB3AA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80351"/>
          </a:xfrm>
          <a:solidFill>
            <a:schemeClr val="accent1">
              <a:lumMod val="75000"/>
            </a:schemeClr>
          </a:solidFill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badi" panose="020B0604020104020204" pitchFamily="34" charset="0"/>
              </a:rPr>
              <a:t>Data Cleaning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B4C0FAD-4655-48A9-9CEA-59B16919F20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32446239"/>
              </p:ext>
            </p:extLst>
          </p:nvPr>
        </p:nvGraphicFramePr>
        <p:xfrm>
          <a:off x="838200" y="1336068"/>
          <a:ext cx="10515600" cy="48408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" name="Picture 9" descr="A bucket full of cleaning supplies&#10;&#10;Description automatically generated with low confidence">
            <a:extLst>
              <a:ext uri="{FF2B5EF4-FFF2-40B4-BE49-F238E27FC236}">
                <a16:creationId xmlns:a16="http://schemas.microsoft.com/office/drawing/2014/main" id="{955067C5-EDCD-4E54-ABCC-E9350CDD85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8200" y="1462738"/>
            <a:ext cx="1461996" cy="1706880"/>
          </a:xfrm>
          <a:prstGeom prst="rect">
            <a:avLst/>
          </a:prstGeom>
        </p:spPr>
      </p:pic>
      <p:pic>
        <p:nvPicPr>
          <p:cNvPr id="14" name="Picture 13" descr="Table&#10;&#10;Description automatically generated">
            <a:extLst>
              <a:ext uri="{FF2B5EF4-FFF2-40B4-BE49-F238E27FC236}">
                <a16:creationId xmlns:a16="http://schemas.microsoft.com/office/drawing/2014/main" id="{2D32C80B-DFCA-4110-B7C5-D37F86F5D48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839" t="49265" r="24484" b="471"/>
          <a:stretch/>
        </p:blipFill>
        <p:spPr>
          <a:xfrm>
            <a:off x="4433797" y="4357815"/>
            <a:ext cx="4561922" cy="1802257"/>
          </a:xfrm>
          <a:prstGeom prst="rect">
            <a:avLst/>
          </a:prstGeom>
        </p:spPr>
      </p:pic>
      <p:pic>
        <p:nvPicPr>
          <p:cNvPr id="16" name="Picture 15" descr="Text&#10;&#10;Description automatically generated">
            <a:extLst>
              <a:ext uri="{FF2B5EF4-FFF2-40B4-BE49-F238E27FC236}">
                <a16:creationId xmlns:a16="http://schemas.microsoft.com/office/drawing/2014/main" id="{F61AD0A6-A6FF-4EF8-A1B5-D241E1B3D2E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5911" y="3132335"/>
            <a:ext cx="2419860" cy="3027737"/>
          </a:xfrm>
          <a:prstGeom prst="rect">
            <a:avLst/>
          </a:prstGeom>
        </p:spPr>
      </p:pic>
      <p:pic>
        <p:nvPicPr>
          <p:cNvPr id="18" name="Picture 17" descr="Table&#10;&#10;Description automatically generated">
            <a:extLst>
              <a:ext uri="{FF2B5EF4-FFF2-40B4-BE49-F238E27FC236}">
                <a16:creationId xmlns:a16="http://schemas.microsoft.com/office/drawing/2014/main" id="{8ED71F1D-C95E-4724-9574-4EE0FF9B8EA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5194" y="4477400"/>
            <a:ext cx="985843" cy="1899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1636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9BFC90B-6E98-4845-A6E0-9FF44D8BD22D}"/>
              </a:ext>
            </a:extLst>
          </p:cNvPr>
          <p:cNvSpPr/>
          <p:nvPr/>
        </p:nvSpPr>
        <p:spPr>
          <a:xfrm>
            <a:off x="0" y="6467912"/>
            <a:ext cx="12192000" cy="28942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3BC16B-B609-4F3D-8AFE-DC952D387A3B}"/>
              </a:ext>
            </a:extLst>
          </p:cNvPr>
          <p:cNvSpPr txBox="1"/>
          <p:nvPr/>
        </p:nvSpPr>
        <p:spPr>
          <a:xfrm>
            <a:off x="58723" y="6436345"/>
            <a:ext cx="18293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Abadi" panose="020B0604020104020204" pitchFamily="34" charset="0"/>
              </a:rPr>
              <a:t>Final Project 2022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626800-4CC8-4192-9730-5DD5CB3AA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09334"/>
          </a:xfrm>
          <a:solidFill>
            <a:schemeClr val="accent1">
              <a:lumMod val="75000"/>
            </a:schemeClr>
          </a:solidFill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badi" panose="020B0604020104020204" pitchFamily="34" charset="0"/>
              </a:rPr>
              <a:t>Analysis Phase Description</a:t>
            </a:r>
          </a:p>
        </p:txBody>
      </p:sp>
      <p:pic>
        <p:nvPicPr>
          <p:cNvPr id="9" name="Picture 8" descr="Table&#10;&#10;&#10;">
            <a:extLst>
              <a:ext uri="{FF2B5EF4-FFF2-40B4-BE49-F238E27FC236}">
                <a16:creationId xmlns:a16="http://schemas.microsoft.com/office/drawing/2014/main" id="{309CB320-453F-4CC4-BA03-FC0F5C955D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367" y="1256362"/>
            <a:ext cx="3570411" cy="4080470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Picture 10" descr="A picture containing chart&#10;&#10;Description automatically generated">
            <a:extLst>
              <a:ext uri="{FF2B5EF4-FFF2-40B4-BE49-F238E27FC236}">
                <a16:creationId xmlns:a16="http://schemas.microsoft.com/office/drawing/2014/main" id="{21F597A2-279F-47C8-A578-52AF1C0EB1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7005" y="1533762"/>
            <a:ext cx="4047619" cy="3790476"/>
          </a:xfrm>
          <a:prstGeom prst="rect">
            <a:avLst/>
          </a:prstGeom>
          <a:ln w="12700">
            <a:solidFill>
              <a:srgbClr val="3366CC"/>
            </a:solidFill>
          </a:ln>
        </p:spPr>
      </p:pic>
      <p:pic>
        <p:nvPicPr>
          <p:cNvPr id="13" name="Picture 12" descr="Table&#10;&#10;Description automatically generated with low confidence">
            <a:extLst>
              <a:ext uri="{FF2B5EF4-FFF2-40B4-BE49-F238E27FC236}">
                <a16:creationId xmlns:a16="http://schemas.microsoft.com/office/drawing/2014/main" id="{DD8AFF3D-0A69-41F7-9ED6-EC99A6557A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2783" y="1315488"/>
            <a:ext cx="3850785" cy="4662385"/>
          </a:xfrm>
          <a:prstGeom prst="rect">
            <a:avLst/>
          </a:prstGeom>
          <a:ln w="12700" cap="sq">
            <a:solidFill>
              <a:srgbClr val="00B05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E8E28EC-73B8-4DC2-A831-5168D4AEAEC9}"/>
              </a:ext>
            </a:extLst>
          </p:cNvPr>
          <p:cNvSpPr txBox="1"/>
          <p:nvPr/>
        </p:nvSpPr>
        <p:spPr>
          <a:xfrm>
            <a:off x="995128" y="4983189"/>
            <a:ext cx="6119496" cy="10772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sz="1600" b="0" i="0" u="none" strike="noStrike" baseline="0" dirty="0">
                <a:latin typeface="Arial Nova" panose="020B0504020202020204" pitchFamily="34" charset="0"/>
              </a:rPr>
              <a:t>In supervised learning the algorithms use data that is labeled. The</a:t>
            </a:r>
          </a:p>
          <a:p>
            <a:pPr algn="l"/>
            <a:r>
              <a:rPr lang="en-US" sz="1600" b="0" i="0" u="none" strike="noStrike" baseline="0" dirty="0">
                <a:latin typeface="Arial Nova" panose="020B0504020202020204" pitchFamily="34" charset="0"/>
              </a:rPr>
              <a:t>algorithm determines which label should be given to new data by</a:t>
            </a:r>
          </a:p>
          <a:p>
            <a:pPr algn="l"/>
            <a:r>
              <a:rPr lang="en-US" sz="1600" b="0" i="0" u="none" strike="noStrike" baseline="0" dirty="0">
                <a:latin typeface="Arial Nova" panose="020B0504020202020204" pitchFamily="34" charset="0"/>
              </a:rPr>
              <a:t>associating patterns to the unlabeled new data. Classification</a:t>
            </a:r>
          </a:p>
          <a:p>
            <a:pPr algn="l"/>
            <a:r>
              <a:rPr lang="en-US" sz="1600" b="0" i="0" u="none" strike="noStrike" baseline="0" dirty="0">
                <a:latin typeface="Arial Nova" panose="020B0504020202020204" pitchFamily="34" charset="0"/>
              </a:rPr>
              <a:t>Predicts the category that the unlabeled new data belongs to.</a:t>
            </a:r>
            <a:endParaRPr lang="en-US" sz="1600" dirty="0">
              <a:latin typeface="Arial Nova" panose="020B05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54574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9BFC90B-6E98-4845-A6E0-9FF44D8BD22D}"/>
              </a:ext>
            </a:extLst>
          </p:cNvPr>
          <p:cNvSpPr/>
          <p:nvPr/>
        </p:nvSpPr>
        <p:spPr>
          <a:xfrm>
            <a:off x="0" y="6467912"/>
            <a:ext cx="12192000" cy="28942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3BC16B-B609-4F3D-8AFE-DC952D387A3B}"/>
              </a:ext>
            </a:extLst>
          </p:cNvPr>
          <p:cNvSpPr txBox="1"/>
          <p:nvPr/>
        </p:nvSpPr>
        <p:spPr>
          <a:xfrm>
            <a:off x="58723" y="6436345"/>
            <a:ext cx="18293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Abadi" panose="020B0604020104020204" pitchFamily="34" charset="0"/>
              </a:rPr>
              <a:t>Final Project 2022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626800-4CC8-4192-9730-5DD5CB3AA949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75000"/>
            </a:schemeClr>
          </a:solidFill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badi" panose="020B0604020104020204" pitchFamily="34" charset="0"/>
              </a:rPr>
              <a:t>Analysis Phase: Feature Selection</a:t>
            </a:r>
          </a:p>
        </p:txBody>
      </p:sp>
      <p:graphicFrame>
        <p:nvGraphicFramePr>
          <p:cNvPr id="17" name="Content Placeholder 16">
            <a:extLst>
              <a:ext uri="{FF2B5EF4-FFF2-40B4-BE49-F238E27FC236}">
                <a16:creationId xmlns:a16="http://schemas.microsoft.com/office/drawing/2014/main" id="{332B316B-A53E-4987-99B0-387BD2107713}"/>
              </a:ext>
            </a:extLst>
          </p:cNvPr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3195295788"/>
              </p:ext>
            </p:extLst>
          </p:nvPr>
        </p:nvGraphicFramePr>
        <p:xfrm>
          <a:off x="633095" y="2046914"/>
          <a:ext cx="4182186" cy="41743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8" name="Picture 3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7D73275E-38FE-4212-AD16-1D726244275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134072"/>
            <a:ext cx="2956816" cy="1593614"/>
          </a:xfrm>
          <a:prstGeom prst="rect">
            <a:avLst/>
          </a:prstGeom>
        </p:spPr>
      </p:pic>
      <p:pic>
        <p:nvPicPr>
          <p:cNvPr id="44" name="Picture 43" descr="Text&#10;&#10;Description automatically generated">
            <a:extLst>
              <a:ext uri="{FF2B5EF4-FFF2-40B4-BE49-F238E27FC236}">
                <a16:creationId xmlns:a16="http://schemas.microsoft.com/office/drawing/2014/main" id="{4861E5B9-6193-4FA5-AD7D-04928B3126B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8939" y="2133933"/>
            <a:ext cx="7124477" cy="1662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6269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amBlue_FinalProject_Template.potx" id="{6971B0A7-F201-4B2B-8B1E-2FB0A9FE0CAC}" vid="{F1A06353-7C6D-493A-B1B8-336EC994D7F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816</TotalTime>
  <Words>540</Words>
  <Application>Microsoft Office PowerPoint</Application>
  <PresentationFormat>Widescreen</PresentationFormat>
  <Paragraphs>84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3" baseType="lpstr">
      <vt:lpstr>Abadi</vt:lpstr>
      <vt:lpstr>Arial</vt:lpstr>
      <vt:lpstr>Arial Narrow</vt:lpstr>
      <vt:lpstr>Arial Nova</vt:lpstr>
      <vt:lpstr>Arial Rounded MT Bold</vt:lpstr>
      <vt:lpstr>Arial Unicode MS</vt:lpstr>
      <vt:lpstr>Calibri</vt:lpstr>
      <vt:lpstr>Calibri Light</vt:lpstr>
      <vt:lpstr>Office Theme</vt:lpstr>
      <vt:lpstr>PowerPoint Presentation</vt:lpstr>
      <vt:lpstr>Team Blue</vt:lpstr>
      <vt:lpstr>PowerPoint Presentation</vt:lpstr>
      <vt:lpstr>Questions we hope to answer with the data</vt:lpstr>
      <vt:lpstr>Database Creation (DB Name: SpeedDate)</vt:lpstr>
      <vt:lpstr>Data Exploration Phase Description</vt:lpstr>
      <vt:lpstr>Data Cleaning</vt:lpstr>
      <vt:lpstr>Analysis Phase Description</vt:lpstr>
      <vt:lpstr>Analysis Phase: Feature Selection</vt:lpstr>
      <vt:lpstr>Analysis Phase: Data Splitting </vt:lpstr>
      <vt:lpstr>Results of Analysis</vt:lpstr>
      <vt:lpstr>Results of Analysis</vt:lpstr>
      <vt:lpstr>Recommendations for future analysis</vt:lpstr>
      <vt:lpstr>Technologies, Languages, Tools, and Algorithms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Gonzalez, David G</dc:creator>
  <cp:lastModifiedBy>kristi thrasher</cp:lastModifiedBy>
  <cp:revision>36</cp:revision>
  <dcterms:created xsi:type="dcterms:W3CDTF">2022-04-07T15:01:20Z</dcterms:created>
  <dcterms:modified xsi:type="dcterms:W3CDTF">2022-04-23T01:14:45Z</dcterms:modified>
</cp:coreProperties>
</file>